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3"/>
  </p:notesMasterIdLst>
  <p:sldIdLst>
    <p:sldId id="257" r:id="rId2"/>
    <p:sldId id="357" r:id="rId3"/>
    <p:sldId id="358" r:id="rId4"/>
    <p:sldId id="285" r:id="rId5"/>
    <p:sldId id="284" r:id="rId6"/>
    <p:sldId id="258" r:id="rId7"/>
    <p:sldId id="260" r:id="rId8"/>
    <p:sldId id="261" r:id="rId9"/>
    <p:sldId id="262" r:id="rId10"/>
    <p:sldId id="263" r:id="rId11"/>
    <p:sldId id="264" r:id="rId12"/>
    <p:sldId id="265" r:id="rId13"/>
    <p:sldId id="266" r:id="rId14"/>
    <p:sldId id="286" r:id="rId15"/>
    <p:sldId id="355" r:id="rId16"/>
    <p:sldId id="354" r:id="rId17"/>
    <p:sldId id="307" r:id="rId18"/>
    <p:sldId id="343" r:id="rId19"/>
    <p:sldId id="267" r:id="rId20"/>
    <p:sldId id="269" r:id="rId21"/>
    <p:sldId id="270" r:id="rId22"/>
    <p:sldId id="271" r:id="rId23"/>
    <p:sldId id="272" r:id="rId24"/>
    <p:sldId id="273" r:id="rId25"/>
    <p:sldId id="344" r:id="rId26"/>
    <p:sldId id="345" r:id="rId27"/>
    <p:sldId id="277" r:id="rId28"/>
    <p:sldId id="276" r:id="rId29"/>
    <p:sldId id="278" r:id="rId30"/>
    <p:sldId id="279" r:id="rId31"/>
    <p:sldId id="280" r:id="rId32"/>
    <p:sldId id="287" r:id="rId33"/>
    <p:sldId id="288" r:id="rId34"/>
    <p:sldId id="289" r:id="rId35"/>
    <p:sldId id="290" r:id="rId36"/>
    <p:sldId id="291" r:id="rId37"/>
    <p:sldId id="292" r:id="rId38"/>
    <p:sldId id="293" r:id="rId39"/>
    <p:sldId id="356" r:id="rId40"/>
    <p:sldId id="294" r:id="rId41"/>
    <p:sldId id="333" r:id="rId42"/>
    <p:sldId id="334" r:id="rId43"/>
    <p:sldId id="335" r:id="rId44"/>
    <p:sldId id="336" r:id="rId45"/>
    <p:sldId id="337" r:id="rId46"/>
    <p:sldId id="338" r:id="rId47"/>
    <p:sldId id="339" r:id="rId48"/>
    <p:sldId id="340" r:id="rId49"/>
    <p:sldId id="350" r:id="rId50"/>
    <p:sldId id="351" r:id="rId51"/>
    <p:sldId id="341" r:id="rId52"/>
    <p:sldId id="342" r:id="rId53"/>
    <p:sldId id="348" r:id="rId54"/>
    <p:sldId id="346" r:id="rId55"/>
    <p:sldId id="300" r:id="rId56"/>
    <p:sldId id="301" r:id="rId57"/>
    <p:sldId id="302" r:id="rId58"/>
    <p:sldId id="304" r:id="rId59"/>
    <p:sldId id="360" r:id="rId60"/>
    <p:sldId id="347" r:id="rId61"/>
    <p:sldId id="282" r:id="rId62"/>
    <p:sldId id="283" r:id="rId63"/>
    <p:sldId id="268" r:id="rId64"/>
    <p:sldId id="275" r:id="rId65"/>
    <p:sldId id="308" r:id="rId66"/>
    <p:sldId id="309" r:id="rId67"/>
    <p:sldId id="310" r:id="rId68"/>
    <p:sldId id="311" r:id="rId69"/>
    <p:sldId id="312" r:id="rId70"/>
    <p:sldId id="313" r:id="rId71"/>
    <p:sldId id="314" r:id="rId72"/>
    <p:sldId id="315" r:id="rId73"/>
    <p:sldId id="316" r:id="rId74"/>
    <p:sldId id="317" r:id="rId75"/>
    <p:sldId id="318" r:id="rId76"/>
    <p:sldId id="319" r:id="rId77"/>
    <p:sldId id="320" r:id="rId78"/>
    <p:sldId id="321" r:id="rId79"/>
    <p:sldId id="322" r:id="rId80"/>
    <p:sldId id="323" r:id="rId81"/>
    <p:sldId id="324" r:id="rId82"/>
    <p:sldId id="325" r:id="rId83"/>
    <p:sldId id="326" r:id="rId84"/>
    <p:sldId id="327" r:id="rId85"/>
    <p:sldId id="328" r:id="rId86"/>
    <p:sldId id="329" r:id="rId87"/>
    <p:sldId id="330" r:id="rId88"/>
    <p:sldId id="331" r:id="rId89"/>
    <p:sldId id="332" r:id="rId90"/>
    <p:sldId id="359" r:id="rId91"/>
    <p:sldId id="349" r:id="rId9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070D1C42-9C17-C349-B23A-FBE624443683}">
          <p14:sldIdLst>
            <p14:sldId id="257"/>
            <p14:sldId id="357"/>
            <p14:sldId id="358"/>
            <p14:sldId id="285"/>
            <p14:sldId id="284"/>
            <p14:sldId id="258"/>
            <p14:sldId id="260"/>
            <p14:sldId id="261"/>
            <p14:sldId id="262"/>
            <p14:sldId id="263"/>
            <p14:sldId id="264"/>
            <p14:sldId id="265"/>
            <p14:sldId id="266"/>
            <p14:sldId id="286"/>
            <p14:sldId id="355"/>
            <p14:sldId id="354"/>
            <p14:sldId id="307"/>
            <p14:sldId id="343"/>
            <p14:sldId id="267"/>
            <p14:sldId id="269"/>
            <p14:sldId id="270"/>
            <p14:sldId id="271"/>
            <p14:sldId id="272"/>
            <p14:sldId id="273"/>
            <p14:sldId id="344"/>
          </p14:sldIdLst>
        </p14:section>
        <p14:section name="metrics" id="{6163817D-DB14-3F45-917F-12299CBCF896}">
          <p14:sldIdLst>
            <p14:sldId id="345"/>
            <p14:sldId id="277"/>
            <p14:sldId id="276"/>
            <p14:sldId id="278"/>
            <p14:sldId id="279"/>
            <p14:sldId id="280"/>
            <p14:sldId id="287"/>
            <p14:sldId id="288"/>
            <p14:sldId id="289"/>
            <p14:sldId id="290"/>
            <p14:sldId id="291"/>
            <p14:sldId id="292"/>
            <p14:sldId id="293"/>
            <p14:sldId id="356"/>
            <p14:sldId id="294"/>
            <p14:sldId id="333"/>
            <p14:sldId id="334"/>
            <p14:sldId id="335"/>
            <p14:sldId id="336"/>
            <p14:sldId id="337"/>
            <p14:sldId id="338"/>
            <p14:sldId id="339"/>
            <p14:sldId id="340"/>
            <p14:sldId id="350"/>
            <p14:sldId id="351"/>
            <p14:sldId id="341"/>
            <p14:sldId id="342"/>
            <p14:sldId id="348"/>
            <p14:sldId id="346"/>
            <p14:sldId id="300"/>
            <p14:sldId id="301"/>
            <p14:sldId id="302"/>
            <p14:sldId id="304"/>
            <p14:sldId id="360"/>
            <p14:sldId id="347"/>
          </p14:sldIdLst>
        </p14:section>
        <p14:section name="learning from data" id="{47749A51-F951-7D43-84FC-01F88CA955CC}">
          <p14:sldIdLst>
            <p14:sldId id="282"/>
            <p14:sldId id="283"/>
            <p14:sldId id="268"/>
            <p14:sldId id="275"/>
            <p14:sldId id="308"/>
            <p14:sldId id="309"/>
            <p14:sldId id="310"/>
            <p14:sldId id="311"/>
            <p14:sldId id="312"/>
            <p14:sldId id="313"/>
            <p14:sldId id="314"/>
            <p14:sldId id="315"/>
            <p14:sldId id="316"/>
            <p14:sldId id="317"/>
            <p14:sldId id="318"/>
            <p14:sldId id="319"/>
            <p14:sldId id="320"/>
            <p14:sldId id="321"/>
            <p14:sldId id="322"/>
            <p14:sldId id="323"/>
            <p14:sldId id="324"/>
            <p14:sldId id="325"/>
            <p14:sldId id="326"/>
            <p14:sldId id="327"/>
            <p14:sldId id="328"/>
            <p14:sldId id="329"/>
            <p14:sldId id="330"/>
            <p14:sldId id="331"/>
            <p14:sldId id="332"/>
            <p14:sldId id="359"/>
            <p14:sldId id="349"/>
          </p14:sldIdLst>
        </p14:section>
      </p14:sectionLst>
    </p:ext>
    <p:ext uri="{EFAFB233-063F-42B5-8137-9DF3F51BA10A}">
      <p15:sldGuideLst xmlns:p15="http://schemas.microsoft.com/office/powerpoint/2012/main">
        <p15:guide id="1" orient="horz" pos="2136" userDrawn="1">
          <p15:clr>
            <a:srgbClr val="A4A3A4"/>
          </p15:clr>
        </p15:guide>
        <p15:guide id="2" pos="38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85"/>
    <p:restoredTop sz="94613"/>
  </p:normalViewPr>
  <p:slideViewPr>
    <p:cSldViewPr snapToGrid="0" snapToObjects="1" showGuides="1">
      <p:cViewPr>
        <p:scale>
          <a:sx n="100" d="100"/>
          <a:sy n="100" d="100"/>
        </p:scale>
        <p:origin x="-200" y="640"/>
      </p:cViewPr>
      <p:guideLst>
        <p:guide orient="horz" pos="2136"/>
        <p:guide pos="38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notesMaster" Target="notesMasters/notesMaster1.xml"/><Relationship Id="rId94" Type="http://schemas.openxmlformats.org/officeDocument/2006/relationships/presProps" Target="presProps.xml"/><Relationship Id="rId95" Type="http://schemas.openxmlformats.org/officeDocument/2006/relationships/viewProps" Target="viewProps.xml"/><Relationship Id="rId96" Type="http://schemas.openxmlformats.org/officeDocument/2006/relationships/theme" Target="theme/theme1.xml"/><Relationship Id="rId9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tiff>
</file>

<file path=ppt/media/image2.png>
</file>

<file path=ppt/media/image29.png>
</file>

<file path=ppt/media/image30.png>
</file>

<file path=ppt/media/image32.png>
</file>

<file path=ppt/media/image40.png>
</file>

<file path=ppt/media/image41.png>
</file>

<file path=ppt/media/image6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81789E-7B46-E54D-998E-B88AE0E05F81}" type="datetimeFigureOut">
              <a:rPr lang="en-US" smtClean="0"/>
              <a:t>10/30/17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F465F4-FCE9-D847-AD01-FD3F28AD30DC}" type="slidenum">
              <a:rPr lang="en-US" smtClean="0"/>
              <a:t>‹#›</a:t>
            </a:fld>
            <a:endParaRPr lang="en-US"/>
          </a:p>
        </p:txBody>
      </p:sp>
    </p:spTree>
    <p:extLst>
      <p:ext uri="{BB962C8B-B14F-4D97-AF65-F5344CB8AC3E}">
        <p14:creationId xmlns:p14="http://schemas.microsoft.com/office/powerpoint/2010/main" val="1822940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AC2A0C7-9ABC-734A-8832-D7E34812B407}" type="datetimeFigureOut">
              <a:rPr lang="en-US" smtClean="0"/>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8408678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C2A0C7-9ABC-734A-8832-D7E34812B407}" type="datetimeFigureOut">
              <a:rPr lang="en-US" smtClean="0"/>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419170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C2A0C7-9ABC-734A-8832-D7E34812B407}" type="datetimeFigureOut">
              <a:rPr lang="en-US" smtClean="0"/>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243827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C2A0C7-9ABC-734A-8832-D7E34812B407}" type="datetimeFigureOut">
              <a:rPr lang="en-US" smtClean="0"/>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2023877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C2A0C7-9ABC-734A-8832-D7E34812B407}" type="datetimeFigureOut">
              <a:rPr lang="en-US" smtClean="0"/>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307640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AC2A0C7-9ABC-734A-8832-D7E34812B407}" type="datetimeFigureOut">
              <a:rPr lang="en-US" smtClean="0"/>
              <a:t>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700720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AC2A0C7-9ABC-734A-8832-D7E34812B407}" type="datetimeFigureOut">
              <a:rPr lang="en-US" smtClean="0"/>
              <a:t>10/20/17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01016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AC2A0C7-9ABC-734A-8832-D7E34812B407}" type="datetimeFigureOut">
              <a:rPr lang="en-US" smtClean="0"/>
              <a:t>10/20/17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2794445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C2A0C7-9ABC-734A-8832-D7E34812B407}" type="datetimeFigureOut">
              <a:rPr lang="en-US" smtClean="0"/>
              <a:t>10/20/17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871181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C2A0C7-9ABC-734A-8832-D7E34812B407}" type="datetimeFigureOut">
              <a:rPr lang="en-US" smtClean="0"/>
              <a:t>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395561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C2A0C7-9ABC-734A-8832-D7E34812B407}" type="datetimeFigureOut">
              <a:rPr lang="en-US" smtClean="0"/>
              <a:t>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74451201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C2A0C7-9ABC-734A-8832-D7E34812B407}" type="datetimeFigureOut">
              <a:rPr lang="en-US" smtClean="0"/>
              <a:t>10/20/17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046751-4C91-2440-B14E-7F91F8B3A86F}" type="slidenum">
              <a:rPr lang="en-US" smtClean="0"/>
              <a:t>‹#›</a:t>
            </a:fld>
            <a:endParaRPr lang="en-US"/>
          </a:p>
        </p:txBody>
      </p:sp>
    </p:spTree>
    <p:extLst>
      <p:ext uri="{BB962C8B-B14F-4D97-AF65-F5344CB8AC3E}">
        <p14:creationId xmlns:p14="http://schemas.microsoft.com/office/powerpoint/2010/main" val="1039101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7.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8.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 Id="rId3" Type="http://schemas.openxmlformats.org/officeDocument/2006/relationships/image" Target="../media/image3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 Id="rId3" Type="http://schemas.openxmlformats.org/officeDocument/2006/relationships/image" Target="../media/image3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3.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4.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5.em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6.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7.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8.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image" Target="../media/image41.png"/><Relationship Id="rId1" Type="http://schemas.openxmlformats.org/officeDocument/2006/relationships/slideLayout" Target="../slideLayouts/slideLayout2.xml"/><Relationship Id="rId2" Type="http://schemas.openxmlformats.org/officeDocument/2006/relationships/image" Target="../media/image39.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2.emf"/></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3.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em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4.em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5.em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6.em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7.emf"/></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8.emf"/></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9.em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0.emf"/></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1.em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2.em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3.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4.em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5.emf"/></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6.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7.emf"/></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8.emf"/></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9.emf"/></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0.emf"/></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1.emf"/></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2.emf"/></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3.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4.tiff"/></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90918" y="1122363"/>
            <a:ext cx="9377082" cy="2387600"/>
          </a:xfrm>
        </p:spPr>
        <p:txBody>
          <a:bodyPr>
            <a:normAutofit fontScale="90000"/>
          </a:bodyPr>
          <a:lstStyle/>
          <a:p>
            <a:r>
              <a:rPr lang="en-US" dirty="0" smtClean="0"/>
              <a:t>Lecture </a:t>
            </a:r>
            <a:r>
              <a:rPr lang="en-US" dirty="0" smtClean="0"/>
              <a:t>18: </a:t>
            </a:r>
            <a:r>
              <a:rPr lang="en-US" dirty="0" smtClean="0"/>
              <a:t>Machine Translation: History, Evaluation</a:t>
            </a:r>
            <a:endParaRPr lang="en-US" dirty="0"/>
          </a:p>
        </p:txBody>
      </p:sp>
      <p:sp>
        <p:nvSpPr>
          <p:cNvPr id="4" name="TextBox 3"/>
          <p:cNvSpPr txBox="1"/>
          <p:nvPr/>
        </p:nvSpPr>
        <p:spPr>
          <a:xfrm>
            <a:off x="182880" y="6336255"/>
            <a:ext cx="6562165" cy="369332"/>
          </a:xfrm>
          <a:prstGeom prst="rect">
            <a:avLst/>
          </a:prstGeom>
          <a:noFill/>
        </p:spPr>
        <p:txBody>
          <a:bodyPr wrap="square" rtlCol="0">
            <a:spAutoFit/>
          </a:bodyPr>
          <a:lstStyle/>
          <a:p>
            <a:r>
              <a:rPr lang="en-US" dirty="0" smtClean="0"/>
              <a:t>slides from Philipp Koehn </a:t>
            </a:r>
            <a:endParaRPr lang="en-US" dirty="0"/>
          </a:p>
        </p:txBody>
      </p:sp>
      <p:sp>
        <p:nvSpPr>
          <p:cNvPr id="5" name="Subtitle 2"/>
          <p:cNvSpPr>
            <a:spLocks noGrp="1"/>
          </p:cNvSpPr>
          <p:nvPr>
            <p:ph type="subTitle" idx="1"/>
          </p:nvPr>
        </p:nvSpPr>
        <p:spPr>
          <a:xfrm>
            <a:off x="1524000" y="3951661"/>
            <a:ext cx="9144000" cy="1467503"/>
          </a:xfrm>
        </p:spPr>
        <p:txBody>
          <a:bodyPr>
            <a:normAutofit/>
          </a:bodyPr>
          <a:lstStyle/>
          <a:p>
            <a:r>
              <a:rPr lang="en-US" dirty="0" smtClean="0"/>
              <a:t>USC </a:t>
            </a:r>
            <a:r>
              <a:rPr lang="en-US" dirty="0" err="1" smtClean="0"/>
              <a:t>VSoE</a:t>
            </a:r>
            <a:r>
              <a:rPr lang="en-US" dirty="0" smtClean="0"/>
              <a:t> CSCI 544: Applied Natural Language Processing</a:t>
            </a:r>
          </a:p>
          <a:p>
            <a:r>
              <a:rPr lang="en-US" dirty="0" smtClean="0"/>
              <a:t>Jonathan May -- </a:t>
            </a:r>
            <a:r>
              <a:rPr lang="en-US" dirty="0" smtClean="0"/>
              <a:t>梅約納</a:t>
            </a:r>
          </a:p>
          <a:p>
            <a:r>
              <a:rPr lang="en-US" dirty="0" smtClean="0"/>
              <a:t>November 1</a:t>
            </a:r>
            <a:r>
              <a:rPr lang="en-US" dirty="0" smtClean="0"/>
              <a:t>, 2017</a:t>
            </a:r>
            <a:endParaRPr lang="en-US" dirty="0" smtClean="0"/>
          </a:p>
        </p:txBody>
      </p:sp>
    </p:spTree>
    <p:extLst>
      <p:ext uri="{BB962C8B-B14F-4D97-AF65-F5344CB8AC3E}">
        <p14:creationId xmlns:p14="http://schemas.microsoft.com/office/powerpoint/2010/main" val="19423819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20211938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3091456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8415810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9190086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Translation: Samoan</a:t>
            </a:r>
            <a:endParaRPr lang="en-US" dirty="0"/>
          </a:p>
        </p:txBody>
      </p:sp>
      <p:sp>
        <p:nvSpPr>
          <p:cNvPr id="3" name="Rectangle 2"/>
          <p:cNvSpPr/>
          <p:nvPr/>
        </p:nvSpPr>
        <p:spPr>
          <a:xfrm>
            <a:off x="1890712" y="1447801"/>
            <a:ext cx="8739188" cy="2677656"/>
          </a:xfrm>
          <a:prstGeom prst="rect">
            <a:avLst/>
          </a:prstGeom>
        </p:spPr>
        <p:txBody>
          <a:bodyPr wrap="square">
            <a:spAutoFit/>
          </a:bodyPr>
          <a:lstStyle/>
          <a:p>
            <a:r>
              <a:rPr lang="en-US" sz="2800" smtClean="0"/>
              <a:t>O </a:t>
            </a:r>
            <a:r>
              <a:rPr lang="en-US" sz="2800" dirty="0" err="1" smtClean="0"/>
              <a:t>lenei</a:t>
            </a:r>
            <a:r>
              <a:rPr lang="en-US" sz="2800" dirty="0" smtClean="0"/>
              <a:t> </a:t>
            </a:r>
            <a:r>
              <a:rPr lang="en-US" sz="2800" dirty="0" err="1" smtClean="0"/>
              <a:t>tulafono</a:t>
            </a:r>
            <a:r>
              <a:rPr lang="en-US" sz="2800" dirty="0" smtClean="0"/>
              <a:t> </a:t>
            </a:r>
            <a:r>
              <a:rPr lang="en-US" sz="2800" dirty="0" err="1" smtClean="0"/>
              <a:t>taufa’aofi</a:t>
            </a:r>
            <a:r>
              <a:rPr lang="en-US" sz="2800" dirty="0" smtClean="0"/>
              <a:t> </a:t>
            </a:r>
            <a:r>
              <a:rPr lang="en-US" sz="2800" dirty="0" err="1" smtClean="0"/>
              <a:t>mai</a:t>
            </a:r>
            <a:r>
              <a:rPr lang="en-US" sz="2800" dirty="0" smtClean="0"/>
              <a:t> le </a:t>
            </a:r>
            <a:r>
              <a:rPr lang="en-US" sz="2800" dirty="0" err="1" smtClean="0"/>
              <a:t>faigamalo</a:t>
            </a:r>
            <a:r>
              <a:rPr lang="en-US" sz="2800" dirty="0" smtClean="0"/>
              <a:t> a Lolo ma </a:t>
            </a:r>
            <a:r>
              <a:rPr lang="en-US" sz="2800" dirty="0" err="1" smtClean="0"/>
              <a:t>Lemanu</a:t>
            </a:r>
            <a:r>
              <a:rPr lang="en-US" sz="2800" dirty="0" smtClean="0"/>
              <a:t>, </a:t>
            </a:r>
            <a:r>
              <a:rPr lang="en-US" sz="2800" dirty="0" err="1" smtClean="0"/>
              <a:t>na</a:t>
            </a:r>
            <a:r>
              <a:rPr lang="en-US" sz="2800" dirty="0" smtClean="0"/>
              <a:t> </a:t>
            </a:r>
            <a:r>
              <a:rPr lang="en-US" sz="2800" dirty="0" err="1" smtClean="0"/>
              <a:t>taunu’u</a:t>
            </a:r>
            <a:r>
              <a:rPr lang="en-US" sz="2800" dirty="0" smtClean="0"/>
              <a:t> </a:t>
            </a:r>
            <a:r>
              <a:rPr lang="en-US" sz="2800" dirty="0" err="1" smtClean="0"/>
              <a:t>i</a:t>
            </a:r>
            <a:r>
              <a:rPr lang="en-US" sz="2800" dirty="0" smtClean="0"/>
              <a:t> </a:t>
            </a:r>
            <a:r>
              <a:rPr lang="en-US" sz="2800" dirty="0" err="1" smtClean="0"/>
              <a:t>luma</a:t>
            </a:r>
            <a:r>
              <a:rPr lang="en-US" sz="2800" dirty="0" smtClean="0"/>
              <a:t> o le </a:t>
            </a:r>
            <a:r>
              <a:rPr lang="en-US" sz="2800" dirty="0" err="1" smtClean="0"/>
              <a:t>Fono</a:t>
            </a:r>
            <a:r>
              <a:rPr lang="en-US" sz="2800" dirty="0" smtClean="0"/>
              <a:t> </a:t>
            </a:r>
            <a:r>
              <a:rPr lang="en-US" sz="2800" dirty="0" err="1" smtClean="0"/>
              <a:t>Faitulafono</a:t>
            </a:r>
            <a:r>
              <a:rPr lang="en-US" sz="2800" dirty="0" smtClean="0"/>
              <a:t> </a:t>
            </a:r>
            <a:r>
              <a:rPr lang="en-US" sz="2800" dirty="0" err="1" smtClean="0"/>
              <a:t>i</a:t>
            </a:r>
            <a:r>
              <a:rPr lang="en-US" sz="2800" dirty="0" smtClean="0"/>
              <a:t> le </a:t>
            </a:r>
            <a:r>
              <a:rPr lang="en-US" sz="2800" dirty="0" err="1" smtClean="0"/>
              <a:t>vaiaso</a:t>
            </a:r>
            <a:r>
              <a:rPr lang="en-US" sz="2800" dirty="0" smtClean="0"/>
              <a:t> </a:t>
            </a:r>
            <a:r>
              <a:rPr lang="en-US" sz="2800" dirty="0" err="1" smtClean="0"/>
              <a:t>mulimuli</a:t>
            </a:r>
            <a:r>
              <a:rPr lang="en-US" sz="2800" dirty="0" smtClean="0"/>
              <a:t> o </a:t>
            </a:r>
            <a:r>
              <a:rPr lang="en-US" sz="2800" dirty="0" err="1" smtClean="0"/>
              <a:t>galuega</a:t>
            </a:r>
            <a:r>
              <a:rPr lang="en-US" sz="2800" dirty="0" smtClean="0"/>
              <a:t> a </a:t>
            </a:r>
            <a:r>
              <a:rPr lang="en-US" sz="2800" dirty="0" err="1" smtClean="0"/>
              <a:t>maota</a:t>
            </a:r>
            <a:r>
              <a:rPr lang="en-US" sz="2800" dirty="0" smtClean="0"/>
              <a:t> e </a:t>
            </a:r>
            <a:r>
              <a:rPr lang="en-US" sz="2800" dirty="0" err="1" smtClean="0"/>
              <a:t>lua</a:t>
            </a:r>
            <a:r>
              <a:rPr lang="en-US" sz="2800" dirty="0" smtClean="0"/>
              <a:t>, ma </a:t>
            </a:r>
            <a:r>
              <a:rPr lang="en-US" sz="2800" dirty="0" err="1" smtClean="0"/>
              <a:t>faia</a:t>
            </a:r>
            <a:r>
              <a:rPr lang="en-US" sz="2800" dirty="0" smtClean="0"/>
              <a:t> </a:t>
            </a:r>
            <a:r>
              <a:rPr lang="en-US" sz="2800" dirty="0" err="1" smtClean="0"/>
              <a:t>ai</a:t>
            </a:r>
            <a:r>
              <a:rPr lang="en-US" sz="2800" dirty="0" smtClean="0"/>
              <a:t> </a:t>
            </a:r>
            <a:r>
              <a:rPr lang="en-US" sz="2800" dirty="0" err="1" smtClean="0"/>
              <a:t>loa</a:t>
            </a:r>
            <a:r>
              <a:rPr lang="en-US" sz="2800" dirty="0" smtClean="0"/>
              <a:t> le </a:t>
            </a:r>
            <a:r>
              <a:rPr lang="en-US" sz="2800" dirty="0" err="1" smtClean="0"/>
              <a:t>fa’aiuga</a:t>
            </a:r>
            <a:r>
              <a:rPr lang="en-US" sz="2800" dirty="0" smtClean="0"/>
              <a:t> </a:t>
            </a:r>
            <a:r>
              <a:rPr lang="en-US" sz="2800" dirty="0" err="1" smtClean="0"/>
              <a:t>ina</a:t>
            </a:r>
            <a:r>
              <a:rPr lang="en-US" sz="2800" dirty="0" smtClean="0"/>
              <a:t> </a:t>
            </a:r>
            <a:r>
              <a:rPr lang="en-US" sz="2800" dirty="0" err="1" smtClean="0"/>
              <a:t>ia</a:t>
            </a:r>
            <a:r>
              <a:rPr lang="en-US" sz="2800" dirty="0" smtClean="0"/>
              <a:t> </a:t>
            </a:r>
            <a:r>
              <a:rPr lang="en-US" sz="2800" dirty="0" err="1" smtClean="0"/>
              <a:t>taofia</a:t>
            </a:r>
            <a:r>
              <a:rPr lang="en-US" sz="2800" dirty="0" smtClean="0"/>
              <a:t> le </a:t>
            </a:r>
            <a:r>
              <a:rPr lang="en-US" sz="2800" dirty="0" err="1" smtClean="0"/>
              <a:t>iloiloina</a:t>
            </a:r>
            <a:r>
              <a:rPr lang="en-US" sz="2800" dirty="0" smtClean="0"/>
              <a:t> o </a:t>
            </a:r>
            <a:r>
              <a:rPr lang="en-US" sz="2800" dirty="0" err="1" smtClean="0"/>
              <a:t>nei</a:t>
            </a:r>
            <a:r>
              <a:rPr lang="en-US" sz="2800" dirty="0" smtClean="0"/>
              <a:t> </a:t>
            </a:r>
            <a:r>
              <a:rPr lang="en-US" sz="2800" dirty="0" err="1" smtClean="0"/>
              <a:t>tulafono</a:t>
            </a:r>
            <a:r>
              <a:rPr lang="en-US" sz="2800" dirty="0" smtClean="0"/>
              <a:t> </a:t>
            </a:r>
            <a:r>
              <a:rPr lang="en-US" sz="2800" dirty="0" err="1" smtClean="0"/>
              <a:t>seia</a:t>
            </a:r>
            <a:r>
              <a:rPr lang="en-US" sz="2800" dirty="0" smtClean="0"/>
              <a:t> toe </a:t>
            </a:r>
            <a:r>
              <a:rPr lang="en-US" sz="2800" dirty="0" err="1" smtClean="0"/>
              <a:t>a’e</a:t>
            </a:r>
            <a:r>
              <a:rPr lang="en-US" sz="2800" dirty="0" smtClean="0"/>
              <a:t> </a:t>
            </a:r>
            <a:r>
              <a:rPr lang="en-US" sz="2800" dirty="0" err="1" smtClean="0"/>
              <a:t>mai</a:t>
            </a:r>
            <a:r>
              <a:rPr lang="en-US" sz="2800" dirty="0" smtClean="0"/>
              <a:t> </a:t>
            </a:r>
            <a:r>
              <a:rPr lang="en-US" sz="2800" dirty="0" err="1" smtClean="0"/>
              <a:t>galuegaa</a:t>
            </a:r>
            <a:r>
              <a:rPr lang="en-US" sz="2800" dirty="0" smtClean="0"/>
              <a:t> le </a:t>
            </a:r>
            <a:r>
              <a:rPr lang="en-US" sz="2800" dirty="0" err="1" smtClean="0"/>
              <a:t>Fono</a:t>
            </a:r>
            <a:r>
              <a:rPr lang="en-US" sz="2800" dirty="0" smtClean="0"/>
              <a:t> </a:t>
            </a:r>
            <a:r>
              <a:rPr lang="en-US" sz="2800" dirty="0" err="1" smtClean="0"/>
              <a:t>i</a:t>
            </a:r>
            <a:r>
              <a:rPr lang="en-US" sz="2800" dirty="0" smtClean="0"/>
              <a:t> le </a:t>
            </a:r>
            <a:r>
              <a:rPr lang="en-US" sz="2800" dirty="0" err="1" smtClean="0"/>
              <a:t>tauaofiaga</a:t>
            </a:r>
            <a:r>
              <a:rPr lang="en-US" sz="2800" dirty="0" smtClean="0"/>
              <a:t> </a:t>
            </a:r>
            <a:r>
              <a:rPr lang="en-US" sz="2800" dirty="0" err="1" smtClean="0"/>
              <a:t>lona</a:t>
            </a:r>
            <a:r>
              <a:rPr lang="en-US" sz="2800" dirty="0" smtClean="0"/>
              <a:t> 3, lea e </a:t>
            </a:r>
            <a:r>
              <a:rPr lang="en-US" sz="2800" dirty="0" err="1" smtClean="0"/>
              <a:t>fa’amoemoe</a:t>
            </a:r>
            <a:r>
              <a:rPr lang="en-US" sz="2800" dirty="0" smtClean="0"/>
              <a:t> e </a:t>
            </a:r>
            <a:r>
              <a:rPr lang="en-US" sz="2800" dirty="0" err="1" smtClean="0"/>
              <a:t>usuia</a:t>
            </a:r>
            <a:r>
              <a:rPr lang="en-US" sz="2800" dirty="0" smtClean="0"/>
              <a:t> </a:t>
            </a:r>
            <a:r>
              <a:rPr lang="en-US" sz="2800" dirty="0" err="1" smtClean="0"/>
              <a:t>i</a:t>
            </a:r>
            <a:r>
              <a:rPr lang="en-US" sz="2800" dirty="0" smtClean="0"/>
              <a:t> le </a:t>
            </a:r>
            <a:r>
              <a:rPr lang="en-US" sz="2800" dirty="0" err="1" smtClean="0"/>
              <a:t>aso</a:t>
            </a:r>
            <a:r>
              <a:rPr lang="en-US" sz="2800" dirty="0" smtClean="0"/>
              <a:t> </a:t>
            </a:r>
            <a:r>
              <a:rPr lang="en-US" sz="2800" dirty="0" err="1" smtClean="0"/>
              <a:t>Gafua</a:t>
            </a:r>
            <a:r>
              <a:rPr lang="en-US" sz="2800" dirty="0" smtClean="0"/>
              <a:t> </a:t>
            </a:r>
            <a:r>
              <a:rPr lang="en-US" sz="2800" dirty="0" err="1" smtClean="0"/>
              <a:t>lona</a:t>
            </a:r>
            <a:r>
              <a:rPr lang="en-US" sz="2800" dirty="0" smtClean="0"/>
              <a:t> 2 o le </a:t>
            </a:r>
            <a:r>
              <a:rPr lang="en-US" sz="2800" dirty="0" err="1" smtClean="0"/>
              <a:t>masina</a:t>
            </a:r>
            <a:r>
              <a:rPr lang="en-US" sz="2800" dirty="0" smtClean="0"/>
              <a:t> o </a:t>
            </a:r>
            <a:r>
              <a:rPr lang="en-US" sz="2800" dirty="0" err="1" smtClean="0"/>
              <a:t>Iaunari</a:t>
            </a:r>
            <a:r>
              <a:rPr lang="en-US" sz="2800" dirty="0" smtClean="0"/>
              <a:t> 2018.</a:t>
            </a:r>
            <a:endParaRPr lang="en-US" sz="2800" dirty="0"/>
          </a:p>
        </p:txBody>
      </p:sp>
      <p:sp>
        <p:nvSpPr>
          <p:cNvPr id="4" name="Rectangle 3"/>
          <p:cNvSpPr/>
          <p:nvPr/>
        </p:nvSpPr>
        <p:spPr>
          <a:xfrm>
            <a:off x="1890712" y="4607968"/>
            <a:ext cx="8305800" cy="1938992"/>
          </a:xfrm>
          <a:prstGeom prst="rect">
            <a:avLst/>
          </a:prstGeom>
        </p:spPr>
        <p:txBody>
          <a:bodyPr wrap="square">
            <a:spAutoFit/>
          </a:bodyPr>
          <a:lstStyle/>
          <a:p>
            <a:r>
              <a:rPr lang="en-US" sz="2400" dirty="0"/>
              <a:t>This lawyer from the government of Lolo and Leman came before the Legislative Assembly in the last week of the two cabinets, making the decision to stop the review of these law until the Council's return to the third session, which is expected to be held on the 2nd of the month of June 2018.</a:t>
            </a:r>
          </a:p>
        </p:txBody>
      </p:sp>
      <p:sp>
        <p:nvSpPr>
          <p:cNvPr id="5" name="Rectangle 4"/>
          <p:cNvSpPr/>
          <p:nvPr/>
        </p:nvSpPr>
        <p:spPr>
          <a:xfrm>
            <a:off x="3343275" y="3686175"/>
            <a:ext cx="1414463" cy="43928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357188" y="4257675"/>
            <a:ext cx="1073371" cy="369332"/>
          </a:xfrm>
          <a:prstGeom prst="rect">
            <a:avLst/>
          </a:prstGeom>
          <a:noFill/>
        </p:spPr>
        <p:txBody>
          <a:bodyPr wrap="none" rtlCol="0">
            <a:spAutoFit/>
          </a:bodyPr>
          <a:lstStyle/>
          <a:p>
            <a:r>
              <a:rPr lang="en-US" dirty="0" smtClean="0"/>
              <a:t>=Monday</a:t>
            </a:r>
            <a:endParaRPr lang="en-US" dirty="0"/>
          </a:p>
        </p:txBody>
      </p:sp>
      <p:sp>
        <p:nvSpPr>
          <p:cNvPr id="8" name="Rectangle 7"/>
          <p:cNvSpPr/>
          <p:nvPr/>
        </p:nvSpPr>
        <p:spPr>
          <a:xfrm>
            <a:off x="7681912" y="3657600"/>
            <a:ext cx="2062163" cy="43928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348288" y="6107678"/>
            <a:ext cx="1609726" cy="43928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7730396" y="6177628"/>
            <a:ext cx="1693733" cy="369332"/>
          </a:xfrm>
          <a:prstGeom prst="rect">
            <a:avLst/>
          </a:prstGeom>
          <a:noFill/>
        </p:spPr>
        <p:txBody>
          <a:bodyPr wrap="none" rtlCol="0">
            <a:spAutoFit/>
          </a:bodyPr>
          <a:lstStyle/>
          <a:p>
            <a:r>
              <a:rPr lang="en-US" dirty="0" smtClean="0"/>
              <a:t>June = </a:t>
            </a:r>
            <a:r>
              <a:rPr lang="en-US" dirty="0" err="1" smtClean="0"/>
              <a:t>Malelaga</a:t>
            </a:r>
            <a:endParaRPr lang="en-US" dirty="0"/>
          </a:p>
        </p:txBody>
      </p:sp>
    </p:spTree>
    <p:extLst>
      <p:ext uri="{BB962C8B-B14F-4D97-AF65-F5344CB8AC3E}">
        <p14:creationId xmlns:p14="http://schemas.microsoft.com/office/powerpoint/2010/main" val="2089706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8" grpId="0" animBg="1"/>
      <p:bldP spid="9" grpId="0" animBg="1"/>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Translation: Oromo</a:t>
            </a:r>
            <a:endParaRPr lang="en-US" dirty="0"/>
          </a:p>
        </p:txBody>
      </p:sp>
      <p:sp>
        <p:nvSpPr>
          <p:cNvPr id="3" name="Rectangle 2"/>
          <p:cNvSpPr/>
          <p:nvPr/>
        </p:nvSpPr>
        <p:spPr>
          <a:xfrm>
            <a:off x="1458349" y="1558389"/>
            <a:ext cx="9064283" cy="954107"/>
          </a:xfrm>
          <a:prstGeom prst="rect">
            <a:avLst/>
          </a:prstGeom>
        </p:spPr>
        <p:txBody>
          <a:bodyPr wrap="square">
            <a:spAutoFit/>
          </a:bodyPr>
          <a:lstStyle/>
          <a:p>
            <a:r>
              <a:rPr lang="en-US" sz="2800" dirty="0" err="1"/>
              <a:t>Hanbaan</a:t>
            </a:r>
            <a:r>
              <a:rPr lang="en-US" sz="2800" dirty="0"/>
              <a:t> </a:t>
            </a:r>
            <a:r>
              <a:rPr lang="en-US" sz="2800" dirty="0" err="1"/>
              <a:t>dhukaatuu</a:t>
            </a:r>
            <a:r>
              <a:rPr lang="en-US" sz="2800" dirty="0"/>
              <a:t> </a:t>
            </a:r>
            <a:r>
              <a:rPr lang="en-US" sz="2800" dirty="0" err="1"/>
              <a:t>ykn</a:t>
            </a:r>
            <a:r>
              <a:rPr lang="en-US" sz="2800" dirty="0"/>
              <a:t> </a:t>
            </a:r>
            <a:r>
              <a:rPr lang="en-US" sz="2800" dirty="0" err="1"/>
              <a:t>boombii</a:t>
            </a:r>
            <a:r>
              <a:rPr lang="en-US" sz="2800" dirty="0"/>
              <a:t> </a:t>
            </a:r>
            <a:r>
              <a:rPr lang="en-US" sz="2800" dirty="0" err="1"/>
              <a:t>qaama</a:t>
            </a:r>
            <a:r>
              <a:rPr lang="en-US" sz="2800" dirty="0"/>
              <a:t> </a:t>
            </a:r>
            <a:r>
              <a:rPr lang="en-US" sz="2800" dirty="0" err="1"/>
              <a:t>xayyaaricha</a:t>
            </a:r>
            <a:r>
              <a:rPr lang="en-US" sz="2800" dirty="0"/>
              <a:t> </a:t>
            </a:r>
            <a:r>
              <a:rPr lang="en-US" sz="2800" dirty="0" err="1"/>
              <a:t>caccabee</a:t>
            </a:r>
            <a:r>
              <a:rPr lang="en-US" sz="2800" dirty="0"/>
              <a:t> fi </a:t>
            </a:r>
            <a:r>
              <a:rPr lang="en-US" sz="2800" dirty="0" err="1"/>
              <a:t>meeshaa</a:t>
            </a:r>
            <a:r>
              <a:rPr lang="en-US" sz="2800" dirty="0"/>
              <a:t> </a:t>
            </a:r>
            <a:r>
              <a:rPr lang="en-US" sz="2800" dirty="0" err="1"/>
              <a:t>imaltootaa</a:t>
            </a:r>
            <a:r>
              <a:rPr lang="en-US" sz="2800" dirty="0"/>
              <a:t> </a:t>
            </a:r>
            <a:r>
              <a:rPr lang="en-US" sz="2800" dirty="0" err="1"/>
              <a:t>irratti</a:t>
            </a:r>
            <a:r>
              <a:rPr lang="en-US" sz="2800" dirty="0"/>
              <a:t> </a:t>
            </a:r>
            <a:r>
              <a:rPr lang="en-US" sz="2800" dirty="0" err="1"/>
              <a:t>argameera</a:t>
            </a:r>
            <a:r>
              <a:rPr lang="en-US" sz="2800" dirty="0"/>
              <a:t> .</a:t>
            </a:r>
            <a:endParaRPr lang="en-US" sz="2800" dirty="0"/>
          </a:p>
        </p:txBody>
      </p:sp>
      <p:sp>
        <p:nvSpPr>
          <p:cNvPr id="4" name="Rectangle 3"/>
          <p:cNvSpPr/>
          <p:nvPr/>
        </p:nvSpPr>
        <p:spPr>
          <a:xfrm>
            <a:off x="1458349" y="3186855"/>
            <a:ext cx="8403102" cy="954107"/>
          </a:xfrm>
          <a:prstGeom prst="rect">
            <a:avLst/>
          </a:prstGeom>
        </p:spPr>
        <p:txBody>
          <a:bodyPr wrap="square">
            <a:spAutoFit/>
          </a:bodyPr>
          <a:lstStyle/>
          <a:p>
            <a:r>
              <a:rPr lang="en-US" sz="2800" dirty="0" err="1"/>
              <a:t>Hanbaan</a:t>
            </a:r>
            <a:r>
              <a:rPr lang="en-US" sz="2800" dirty="0"/>
              <a:t> </a:t>
            </a:r>
            <a:r>
              <a:rPr lang="en-US" sz="2800" dirty="0" err="1"/>
              <a:t>dhukaatuu</a:t>
            </a:r>
            <a:r>
              <a:rPr lang="en-US" sz="2800" dirty="0"/>
              <a:t> or the bomb was found on the </a:t>
            </a:r>
            <a:r>
              <a:rPr lang="en-US" sz="2800" dirty="0" err="1"/>
              <a:t>imaltootaa</a:t>
            </a:r>
            <a:r>
              <a:rPr lang="en-US" sz="2800" dirty="0"/>
              <a:t> body </a:t>
            </a:r>
            <a:r>
              <a:rPr lang="en-US" sz="2800" dirty="0" err="1"/>
              <a:t>xayyaaricha</a:t>
            </a:r>
            <a:r>
              <a:rPr lang="en-US" sz="2800" dirty="0"/>
              <a:t> </a:t>
            </a:r>
            <a:r>
              <a:rPr lang="en-US" sz="2800" dirty="0" err="1"/>
              <a:t>caccabee</a:t>
            </a:r>
            <a:r>
              <a:rPr lang="en-US" sz="2800" dirty="0"/>
              <a:t> and equipment.</a:t>
            </a:r>
            <a:endParaRPr lang="en-US" sz="2800" dirty="0"/>
          </a:p>
        </p:txBody>
      </p:sp>
      <p:sp>
        <p:nvSpPr>
          <p:cNvPr id="5" name="Rectangle 4"/>
          <p:cNvSpPr/>
          <p:nvPr/>
        </p:nvSpPr>
        <p:spPr>
          <a:xfrm>
            <a:off x="1458349" y="4962770"/>
            <a:ext cx="8656321" cy="1384995"/>
          </a:xfrm>
          <a:prstGeom prst="rect">
            <a:avLst/>
          </a:prstGeom>
        </p:spPr>
        <p:txBody>
          <a:bodyPr wrap="square">
            <a:spAutoFit/>
          </a:bodyPr>
          <a:lstStyle/>
          <a:p>
            <a:r>
              <a:rPr lang="en-US" sz="2800" dirty="0"/>
              <a:t>The remnants of explosives or bombs were found on the fragments of the airplane and the belongings of the </a:t>
            </a:r>
            <a:r>
              <a:rPr lang="en-US" sz="2800" dirty="0" err="1"/>
              <a:t>travellers</a:t>
            </a:r>
            <a:r>
              <a:rPr lang="en-US" sz="2800" dirty="0"/>
              <a:t>.</a:t>
            </a:r>
            <a:endParaRPr lang="en-US" sz="2800" dirty="0"/>
          </a:p>
        </p:txBody>
      </p:sp>
      <p:sp>
        <p:nvSpPr>
          <p:cNvPr id="6" name="TextBox 5"/>
          <p:cNvSpPr txBox="1"/>
          <p:nvPr/>
        </p:nvSpPr>
        <p:spPr>
          <a:xfrm>
            <a:off x="464234" y="3390900"/>
            <a:ext cx="659989" cy="461665"/>
          </a:xfrm>
          <a:prstGeom prst="rect">
            <a:avLst/>
          </a:prstGeom>
          <a:noFill/>
        </p:spPr>
        <p:txBody>
          <a:bodyPr wrap="none" rtlCol="0">
            <a:spAutoFit/>
          </a:bodyPr>
          <a:lstStyle/>
          <a:p>
            <a:r>
              <a:rPr lang="en-US" sz="2400" dirty="0" smtClean="0"/>
              <a:t>MT:</a:t>
            </a:r>
            <a:endParaRPr lang="en-US" sz="2400" dirty="0"/>
          </a:p>
        </p:txBody>
      </p:sp>
      <p:sp>
        <p:nvSpPr>
          <p:cNvPr id="7" name="TextBox 6"/>
          <p:cNvSpPr txBox="1"/>
          <p:nvPr/>
        </p:nvSpPr>
        <p:spPr>
          <a:xfrm>
            <a:off x="372303" y="5321944"/>
            <a:ext cx="931794" cy="461665"/>
          </a:xfrm>
          <a:prstGeom prst="rect">
            <a:avLst/>
          </a:prstGeom>
          <a:noFill/>
        </p:spPr>
        <p:txBody>
          <a:bodyPr wrap="none" rtlCol="0">
            <a:spAutoFit/>
          </a:bodyPr>
          <a:lstStyle/>
          <a:p>
            <a:r>
              <a:rPr lang="en-US" sz="2400" dirty="0" smtClean="0"/>
              <a:t>Truth:</a:t>
            </a:r>
            <a:endParaRPr lang="en-US" sz="2400" dirty="0"/>
          </a:p>
        </p:txBody>
      </p:sp>
    </p:spTree>
    <p:extLst>
      <p:ext uri="{BB962C8B-B14F-4D97-AF65-F5344CB8AC3E}">
        <p14:creationId xmlns:p14="http://schemas.microsoft.com/office/powerpoint/2010/main" val="1376622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Kinds of Error</a:t>
            </a:r>
            <a:endParaRPr lang="en-US" dirty="0"/>
          </a:p>
        </p:txBody>
      </p:sp>
      <p:sp>
        <p:nvSpPr>
          <p:cNvPr id="3" name="Content Placeholder 2"/>
          <p:cNvSpPr>
            <a:spLocks noGrp="1"/>
          </p:cNvSpPr>
          <p:nvPr>
            <p:ph idx="1"/>
          </p:nvPr>
        </p:nvSpPr>
        <p:spPr/>
        <p:txBody>
          <a:bodyPr/>
          <a:lstStyle/>
          <a:p>
            <a:r>
              <a:rPr lang="en-US" dirty="0" smtClean="0"/>
              <a:t>Fluency: Is it good English (or other target language)?</a:t>
            </a:r>
          </a:p>
          <a:p>
            <a:pPr lvl="1"/>
            <a:r>
              <a:rPr lang="en-US" dirty="0" smtClean="0"/>
              <a:t>Grammatical Correctness</a:t>
            </a:r>
          </a:p>
          <a:p>
            <a:pPr lvl="1"/>
            <a:r>
              <a:rPr lang="en-US" dirty="0" smtClean="0"/>
              <a:t>Idiomatic Word choice</a:t>
            </a:r>
          </a:p>
          <a:p>
            <a:r>
              <a:rPr lang="en-US" dirty="0" smtClean="0"/>
              <a:t>Adequacy: Did the meaning of the input get properly conveyed?</a:t>
            </a:r>
          </a:p>
          <a:p>
            <a:pPr lvl="1"/>
            <a:r>
              <a:rPr lang="en-US" dirty="0" smtClean="0"/>
              <a:t>Info lost</a:t>
            </a:r>
          </a:p>
          <a:p>
            <a:pPr lvl="1"/>
            <a:r>
              <a:rPr lang="en-US" dirty="0" smtClean="0"/>
              <a:t>Extra info added</a:t>
            </a:r>
          </a:p>
          <a:p>
            <a:r>
              <a:rPr lang="en-US" dirty="0" smtClean="0"/>
              <a:t>Worst of Both Worlds: </a:t>
            </a:r>
          </a:p>
          <a:p>
            <a:pPr lvl="1"/>
            <a:r>
              <a:rPr lang="en-US" dirty="0" smtClean="0"/>
              <a:t>word salad</a:t>
            </a:r>
          </a:p>
          <a:p>
            <a:pPr lvl="1"/>
            <a:r>
              <a:rPr lang="en-US" dirty="0" smtClean="0"/>
              <a:t>untranslated words</a:t>
            </a:r>
          </a:p>
        </p:txBody>
      </p:sp>
    </p:spTree>
    <p:extLst>
      <p:ext uri="{BB962C8B-B14F-4D97-AF65-F5344CB8AC3E}">
        <p14:creationId xmlns:p14="http://schemas.microsoft.com/office/powerpoint/2010/main" val="4512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It Good Enough?</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Depends on what you want to do with it...</a:t>
            </a:r>
          </a:p>
          <a:p>
            <a:r>
              <a:rPr lang="en-US" dirty="0" smtClean="0"/>
              <a:t>Assimilation: reader initiates translation, wants to know content</a:t>
            </a:r>
          </a:p>
          <a:p>
            <a:pPr lvl="1"/>
            <a:r>
              <a:rPr lang="en-US" dirty="0" smtClean="0"/>
              <a:t>user is tolerant of inferior quality; gist is fine</a:t>
            </a:r>
          </a:p>
          <a:p>
            <a:pPr lvl="1"/>
            <a:r>
              <a:rPr lang="en-US" dirty="0" smtClean="0"/>
              <a:t>focus of majority of research</a:t>
            </a:r>
          </a:p>
          <a:p>
            <a:r>
              <a:rPr lang="en-US" dirty="0" smtClean="0"/>
              <a:t>Communication: participants don't speak same language, rely on translation</a:t>
            </a:r>
          </a:p>
          <a:p>
            <a:pPr lvl="1"/>
            <a:r>
              <a:rPr lang="en-US" dirty="0" smtClean="0"/>
              <a:t>users can ask questions when something is unclear</a:t>
            </a:r>
          </a:p>
          <a:p>
            <a:pPr lvl="1"/>
            <a:r>
              <a:rPr lang="en-US" dirty="0" smtClean="0"/>
              <a:t>chat room translations, hand-held devices, combined with speech recognition</a:t>
            </a:r>
          </a:p>
          <a:p>
            <a:r>
              <a:rPr lang="en-US" dirty="0" smtClean="0"/>
              <a:t>Dissemination: publisher wants to make content available in other languages</a:t>
            </a:r>
          </a:p>
          <a:p>
            <a:pPr lvl="1"/>
            <a:r>
              <a:rPr lang="en-US" dirty="0" smtClean="0"/>
              <a:t>high demand for quality</a:t>
            </a:r>
          </a:p>
          <a:p>
            <a:pPr lvl="1"/>
            <a:r>
              <a:rPr lang="en-US" dirty="0" err="1" smtClean="0"/>
              <a:t>mt</a:t>
            </a:r>
            <a:r>
              <a:rPr lang="en-US" dirty="0" smtClean="0"/>
              <a:t> </a:t>
            </a:r>
            <a:r>
              <a:rPr lang="en-US" u="sng" dirty="0" smtClean="0"/>
              <a:t>not sufficient</a:t>
            </a:r>
            <a:r>
              <a:rPr lang="en-US" dirty="0" smtClean="0"/>
              <a:t>; done almost exclusively by human translators</a:t>
            </a:r>
          </a:p>
          <a:p>
            <a:pPr lvl="1"/>
            <a:r>
              <a:rPr lang="en-US" dirty="0" smtClean="0"/>
              <a:t>but </a:t>
            </a:r>
            <a:r>
              <a:rPr lang="en-US" dirty="0" err="1" smtClean="0"/>
              <a:t>mt</a:t>
            </a:r>
            <a:r>
              <a:rPr lang="en-US" dirty="0" smtClean="0"/>
              <a:t> is used as first pass to speed things up</a:t>
            </a:r>
            <a:endParaRPr lang="en-US" dirty="0"/>
          </a:p>
        </p:txBody>
      </p:sp>
    </p:spTree>
    <p:extLst>
      <p:ext uri="{BB962C8B-B14F-4D97-AF65-F5344CB8AC3E}">
        <p14:creationId xmlns:p14="http://schemas.microsoft.com/office/powerpoint/2010/main" val="2122272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How To Do It</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2715608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Vauquois</a:t>
            </a:r>
            <a:r>
              <a:rPr lang="en-US" dirty="0" smtClean="0"/>
              <a:t> Triangle</a:t>
            </a:r>
            <a:endParaRPr lang="en-US" dirty="0"/>
          </a:p>
        </p:txBody>
      </p:sp>
      <p:sp>
        <p:nvSpPr>
          <p:cNvPr id="3" name="Triangle 2"/>
          <p:cNvSpPr/>
          <p:nvPr/>
        </p:nvSpPr>
        <p:spPr>
          <a:xfrm>
            <a:off x="1619922" y="1290918"/>
            <a:ext cx="8952155" cy="4733365"/>
          </a:xfrm>
          <a:prstGeom prst="triangle">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030754" y="6024283"/>
            <a:ext cx="1178336" cy="523220"/>
          </a:xfrm>
          <a:prstGeom prst="rect">
            <a:avLst/>
          </a:prstGeom>
          <a:noFill/>
        </p:spPr>
        <p:txBody>
          <a:bodyPr wrap="none" rtlCol="0">
            <a:spAutoFit/>
          </a:bodyPr>
          <a:lstStyle/>
          <a:p>
            <a:r>
              <a:rPr lang="en-US" sz="2800" dirty="0" smtClean="0"/>
              <a:t>Source</a:t>
            </a:r>
            <a:endParaRPr lang="en-US" sz="2800" dirty="0"/>
          </a:p>
        </p:txBody>
      </p:sp>
      <p:sp>
        <p:nvSpPr>
          <p:cNvPr id="5" name="TextBox 4"/>
          <p:cNvSpPr txBox="1"/>
          <p:nvPr/>
        </p:nvSpPr>
        <p:spPr>
          <a:xfrm>
            <a:off x="10076204" y="6024283"/>
            <a:ext cx="1085041" cy="523220"/>
          </a:xfrm>
          <a:prstGeom prst="rect">
            <a:avLst/>
          </a:prstGeom>
          <a:noFill/>
        </p:spPr>
        <p:txBody>
          <a:bodyPr wrap="none" rtlCol="0">
            <a:spAutoFit/>
          </a:bodyPr>
          <a:lstStyle/>
          <a:p>
            <a:r>
              <a:rPr lang="en-US" sz="2800" smtClean="0"/>
              <a:t>Target</a:t>
            </a:r>
            <a:endParaRPr lang="en-US" sz="2800" dirty="0"/>
          </a:p>
        </p:txBody>
      </p:sp>
      <p:grpSp>
        <p:nvGrpSpPr>
          <p:cNvPr id="6" name="Group 5"/>
          <p:cNvGrpSpPr/>
          <p:nvPr/>
        </p:nvGrpSpPr>
        <p:grpSpPr>
          <a:xfrm>
            <a:off x="1619922" y="1553030"/>
            <a:ext cx="3910020" cy="4136570"/>
            <a:chOff x="1619922" y="1553030"/>
            <a:chExt cx="3910020" cy="4136570"/>
          </a:xfrm>
        </p:grpSpPr>
        <p:cxnSp>
          <p:nvCxnSpPr>
            <p:cNvPr id="7" name="Straight Arrow Connector 6"/>
            <p:cNvCxnSpPr/>
            <p:nvPr/>
          </p:nvCxnSpPr>
          <p:spPr>
            <a:xfrm flipV="1">
              <a:off x="1619922" y="1553030"/>
              <a:ext cx="3910020" cy="4136570"/>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rot="18770861">
              <a:off x="1530058" y="4449482"/>
              <a:ext cx="1358064" cy="523220"/>
            </a:xfrm>
            <a:prstGeom prst="rect">
              <a:avLst/>
            </a:prstGeom>
            <a:noFill/>
          </p:spPr>
          <p:txBody>
            <a:bodyPr wrap="none" rtlCol="0">
              <a:spAutoFit/>
            </a:bodyPr>
            <a:lstStyle/>
            <a:p>
              <a:r>
                <a:rPr lang="en-US" sz="2800" dirty="0" smtClean="0"/>
                <a:t>Analysis</a:t>
              </a:r>
              <a:endParaRPr lang="en-US" sz="2800" dirty="0"/>
            </a:p>
          </p:txBody>
        </p:sp>
      </p:grpSp>
      <p:grpSp>
        <p:nvGrpSpPr>
          <p:cNvPr id="8" name="Group 7"/>
          <p:cNvGrpSpPr/>
          <p:nvPr/>
        </p:nvGrpSpPr>
        <p:grpSpPr>
          <a:xfrm>
            <a:off x="6531429" y="1436914"/>
            <a:ext cx="4411320" cy="4252686"/>
            <a:chOff x="6531429" y="1436914"/>
            <a:chExt cx="4411320" cy="4252686"/>
          </a:xfrm>
        </p:grpSpPr>
        <p:cxnSp>
          <p:nvCxnSpPr>
            <p:cNvPr id="9" name="Straight Arrow Connector 8"/>
            <p:cNvCxnSpPr/>
            <p:nvPr/>
          </p:nvCxnSpPr>
          <p:spPr>
            <a:xfrm>
              <a:off x="6531429" y="1436914"/>
              <a:ext cx="4040648" cy="4252686"/>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rot="2656258">
              <a:off x="9120584" y="4449482"/>
              <a:ext cx="1822165" cy="523220"/>
            </a:xfrm>
            <a:prstGeom prst="rect">
              <a:avLst/>
            </a:prstGeom>
            <a:noFill/>
          </p:spPr>
          <p:txBody>
            <a:bodyPr wrap="none" rtlCol="0">
              <a:spAutoFit/>
            </a:bodyPr>
            <a:lstStyle/>
            <a:p>
              <a:r>
                <a:rPr lang="en-US" sz="2800" smtClean="0"/>
                <a:t>Generation</a:t>
              </a:r>
              <a:endParaRPr lang="en-US" sz="2800" dirty="0"/>
            </a:p>
          </p:txBody>
        </p:sp>
      </p:grpSp>
      <p:grpSp>
        <p:nvGrpSpPr>
          <p:cNvPr id="11" name="Group 10"/>
          <p:cNvGrpSpPr/>
          <p:nvPr/>
        </p:nvGrpSpPr>
        <p:grpSpPr>
          <a:xfrm>
            <a:off x="2384821" y="5129463"/>
            <a:ext cx="7691383" cy="573441"/>
            <a:chOff x="2384821" y="5129463"/>
            <a:chExt cx="7691383" cy="573441"/>
          </a:xfrm>
        </p:grpSpPr>
        <p:cxnSp>
          <p:nvCxnSpPr>
            <p:cNvPr id="16" name="Straight Arrow Connector 15"/>
            <p:cNvCxnSpPr/>
            <p:nvPr/>
          </p:nvCxnSpPr>
          <p:spPr>
            <a:xfrm flipV="1">
              <a:off x="2384821" y="5689600"/>
              <a:ext cx="7691383" cy="13304"/>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029606" y="5129463"/>
              <a:ext cx="2401811" cy="523220"/>
            </a:xfrm>
            <a:prstGeom prst="rect">
              <a:avLst/>
            </a:prstGeom>
            <a:noFill/>
          </p:spPr>
          <p:txBody>
            <a:bodyPr wrap="none" rtlCol="0">
              <a:spAutoFit/>
            </a:bodyPr>
            <a:lstStyle/>
            <a:p>
              <a:r>
                <a:rPr lang="en-US" sz="2800" dirty="0" smtClean="0"/>
                <a:t>Lexical Transfer</a:t>
              </a:r>
              <a:endParaRPr lang="en-US" sz="2800" dirty="0"/>
            </a:p>
          </p:txBody>
        </p:sp>
      </p:grpSp>
      <p:grpSp>
        <p:nvGrpSpPr>
          <p:cNvPr id="12" name="Group 11"/>
          <p:cNvGrpSpPr/>
          <p:nvPr/>
        </p:nvGrpSpPr>
        <p:grpSpPr>
          <a:xfrm>
            <a:off x="3644392" y="3628287"/>
            <a:ext cx="5035151" cy="717908"/>
            <a:chOff x="3644392" y="3628287"/>
            <a:chExt cx="5035151" cy="717908"/>
          </a:xfrm>
        </p:grpSpPr>
        <p:cxnSp>
          <p:nvCxnSpPr>
            <p:cNvPr id="21" name="Straight Arrow Connector 20"/>
            <p:cNvCxnSpPr/>
            <p:nvPr/>
          </p:nvCxnSpPr>
          <p:spPr>
            <a:xfrm>
              <a:off x="3644392" y="4297503"/>
              <a:ext cx="5035151" cy="48692"/>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859846" y="3628287"/>
              <a:ext cx="2741328" cy="523220"/>
            </a:xfrm>
            <a:prstGeom prst="rect">
              <a:avLst/>
            </a:prstGeom>
            <a:noFill/>
          </p:spPr>
          <p:txBody>
            <a:bodyPr wrap="none" rtlCol="0">
              <a:spAutoFit/>
            </a:bodyPr>
            <a:lstStyle/>
            <a:p>
              <a:r>
                <a:rPr lang="en-US" sz="2800" dirty="0" smtClean="0"/>
                <a:t>Syntactic Transfer</a:t>
              </a:r>
              <a:endParaRPr lang="en-US" sz="2800" dirty="0"/>
            </a:p>
          </p:txBody>
        </p:sp>
      </p:grpSp>
      <p:grpSp>
        <p:nvGrpSpPr>
          <p:cNvPr id="15" name="Group 14"/>
          <p:cNvGrpSpPr/>
          <p:nvPr/>
        </p:nvGrpSpPr>
        <p:grpSpPr>
          <a:xfrm>
            <a:off x="4615543" y="2620678"/>
            <a:ext cx="3044676" cy="563922"/>
            <a:chOff x="4615543" y="2620678"/>
            <a:chExt cx="3044676" cy="563922"/>
          </a:xfrm>
        </p:grpSpPr>
        <p:cxnSp>
          <p:nvCxnSpPr>
            <p:cNvPr id="23" name="Straight Arrow Connector 22"/>
            <p:cNvCxnSpPr/>
            <p:nvPr/>
          </p:nvCxnSpPr>
          <p:spPr>
            <a:xfrm>
              <a:off x="4615543" y="3180815"/>
              <a:ext cx="3004457" cy="3785"/>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00802" y="2620678"/>
              <a:ext cx="2859417" cy="523220"/>
            </a:xfrm>
            <a:prstGeom prst="rect">
              <a:avLst/>
            </a:prstGeom>
            <a:noFill/>
          </p:spPr>
          <p:txBody>
            <a:bodyPr wrap="square" rtlCol="0">
              <a:spAutoFit/>
            </a:bodyPr>
            <a:lstStyle/>
            <a:p>
              <a:r>
                <a:rPr lang="en-US" sz="2800" dirty="0" smtClean="0"/>
                <a:t>Semantic Transfer</a:t>
              </a:r>
              <a:endParaRPr lang="en-US" sz="2800" dirty="0"/>
            </a:p>
          </p:txBody>
        </p:sp>
      </p:grpSp>
      <p:sp>
        <p:nvSpPr>
          <p:cNvPr id="31" name="TextBox 30"/>
          <p:cNvSpPr txBox="1"/>
          <p:nvPr/>
        </p:nvSpPr>
        <p:spPr>
          <a:xfrm>
            <a:off x="5281149" y="618853"/>
            <a:ext cx="1761636" cy="523220"/>
          </a:xfrm>
          <a:prstGeom prst="rect">
            <a:avLst/>
          </a:prstGeom>
          <a:noFill/>
        </p:spPr>
        <p:txBody>
          <a:bodyPr wrap="none" rtlCol="0">
            <a:spAutoFit/>
          </a:bodyPr>
          <a:lstStyle/>
          <a:p>
            <a:r>
              <a:rPr lang="en-US" sz="2800" smtClean="0"/>
              <a:t>Interlingua</a:t>
            </a:r>
            <a:endParaRPr lang="en-US" sz="2800" dirty="0"/>
          </a:p>
        </p:txBody>
      </p:sp>
      <p:grpSp>
        <p:nvGrpSpPr>
          <p:cNvPr id="10" name="Group 9"/>
          <p:cNvGrpSpPr/>
          <p:nvPr/>
        </p:nvGrpSpPr>
        <p:grpSpPr>
          <a:xfrm>
            <a:off x="1249575" y="2930122"/>
            <a:ext cx="1970751" cy="2082319"/>
            <a:chOff x="1249575" y="2930122"/>
            <a:chExt cx="1970751" cy="2082319"/>
          </a:xfrm>
        </p:grpSpPr>
        <p:sp>
          <p:nvSpPr>
            <p:cNvPr id="32" name="TextBox 31"/>
            <p:cNvSpPr txBox="1"/>
            <p:nvPr/>
          </p:nvSpPr>
          <p:spPr>
            <a:xfrm rot="18770861">
              <a:off x="1019872" y="3667169"/>
              <a:ext cx="1789272" cy="523220"/>
            </a:xfrm>
            <a:prstGeom prst="rect">
              <a:avLst/>
            </a:prstGeom>
            <a:noFill/>
          </p:spPr>
          <p:txBody>
            <a:bodyPr wrap="none" rtlCol="0">
              <a:spAutoFit/>
            </a:bodyPr>
            <a:lstStyle/>
            <a:p>
              <a:r>
                <a:rPr lang="en-US" sz="2800" dirty="0" smtClean="0"/>
                <a:t>Ambiguity!</a:t>
              </a:r>
              <a:endParaRPr lang="en-US" sz="2800" dirty="0"/>
            </a:p>
          </p:txBody>
        </p:sp>
        <p:cxnSp>
          <p:nvCxnSpPr>
            <p:cNvPr id="33" name="Straight Arrow Connector 32"/>
            <p:cNvCxnSpPr/>
            <p:nvPr/>
          </p:nvCxnSpPr>
          <p:spPr>
            <a:xfrm flipV="1">
              <a:off x="1249575" y="2930122"/>
              <a:ext cx="1970751" cy="2082319"/>
            </a:xfrm>
            <a:prstGeom prst="straightConnector1">
              <a:avLst/>
            </a:prstGeom>
            <a:ln w="508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3429000" y="6242035"/>
            <a:ext cx="5372100" cy="461665"/>
            <a:chOff x="3429000" y="6242035"/>
            <a:chExt cx="5372100" cy="461665"/>
          </a:xfrm>
        </p:grpSpPr>
        <p:cxnSp>
          <p:nvCxnSpPr>
            <p:cNvPr id="18" name="Straight Arrow Connector 17"/>
            <p:cNvCxnSpPr/>
            <p:nvPr/>
          </p:nvCxnSpPr>
          <p:spPr>
            <a:xfrm>
              <a:off x="3429000" y="6315075"/>
              <a:ext cx="5372100" cy="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4348680" y="6242035"/>
              <a:ext cx="3763659" cy="461665"/>
            </a:xfrm>
            <a:prstGeom prst="rect">
              <a:avLst/>
            </a:prstGeom>
            <a:noFill/>
          </p:spPr>
          <p:txBody>
            <a:bodyPr wrap="none" rtlCol="0">
              <a:spAutoFit/>
            </a:bodyPr>
            <a:lstStyle/>
            <a:p>
              <a:r>
                <a:rPr lang="en-US" sz="2400" smtClean="0"/>
                <a:t>number of examples needed</a:t>
              </a:r>
              <a:endParaRPr lang="en-US" sz="2400"/>
            </a:p>
          </p:txBody>
        </p:sp>
      </p:grpSp>
    </p:spTree>
    <p:extLst>
      <p:ext uri="{BB962C8B-B14F-4D97-AF65-F5344CB8AC3E}">
        <p14:creationId xmlns:p14="http://schemas.microsoft.com/office/powerpoint/2010/main" val="1868885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Updates</a:t>
            </a:r>
            <a:endParaRPr lang="en-US" dirty="0"/>
          </a:p>
        </p:txBody>
      </p:sp>
      <p:sp>
        <p:nvSpPr>
          <p:cNvPr id="3" name="Content Placeholder 2"/>
          <p:cNvSpPr>
            <a:spLocks noGrp="1"/>
          </p:cNvSpPr>
          <p:nvPr>
            <p:ph idx="1"/>
          </p:nvPr>
        </p:nvSpPr>
        <p:spPr/>
        <p:txBody>
          <a:bodyPr/>
          <a:lstStyle/>
          <a:p>
            <a:r>
              <a:rPr lang="en-US" dirty="0" smtClean="0"/>
              <a:t>Regrades for </a:t>
            </a:r>
            <a:r>
              <a:rPr lang="en-US" dirty="0" err="1" smtClean="0"/>
              <a:t>explanation.txt</a:t>
            </a:r>
            <a:r>
              <a:rPr lang="en-US" dirty="0" smtClean="0"/>
              <a:t>, midterm still being processed</a:t>
            </a:r>
          </a:p>
          <a:p>
            <a:r>
              <a:rPr lang="en-US" dirty="0" smtClean="0"/>
              <a:t>An additional file, </a:t>
            </a:r>
            <a:r>
              <a:rPr lang="en-US" dirty="0" err="1" smtClean="0"/>
              <a:t>twitter_test.ner</a:t>
            </a:r>
            <a:r>
              <a:rPr lang="en-US" dirty="0" smtClean="0"/>
              <a:t>, is uploaded to blackboard (by itself and in an amended package)</a:t>
            </a:r>
          </a:p>
          <a:p>
            <a:r>
              <a:rPr lang="en-US" dirty="0" smtClean="0"/>
              <a:t>HW6 due November 10 (one week from Friday)</a:t>
            </a:r>
            <a:endParaRPr lang="en-US" dirty="0"/>
          </a:p>
        </p:txBody>
      </p:sp>
    </p:spTree>
    <p:extLst>
      <p:ext uri="{BB962C8B-B14F-4D97-AF65-F5344CB8AC3E}">
        <p14:creationId xmlns:p14="http://schemas.microsoft.com/office/powerpoint/2010/main" val="100635980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02283933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25404188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48442053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54547638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
        <p:nvSpPr>
          <p:cNvPr id="3" name="Rectangle 2"/>
          <p:cNvSpPr/>
          <p:nvPr/>
        </p:nvSpPr>
        <p:spPr>
          <a:xfrm>
            <a:off x="3782045" y="3993060"/>
            <a:ext cx="173141" cy="324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409028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Vauquois</a:t>
            </a:r>
            <a:r>
              <a:rPr lang="en-US" dirty="0" smtClean="0"/>
              <a:t> Triangle</a:t>
            </a:r>
            <a:endParaRPr lang="en-US" dirty="0"/>
          </a:p>
        </p:txBody>
      </p:sp>
      <p:sp>
        <p:nvSpPr>
          <p:cNvPr id="3" name="Triangle 2"/>
          <p:cNvSpPr/>
          <p:nvPr/>
        </p:nvSpPr>
        <p:spPr>
          <a:xfrm>
            <a:off x="1619922" y="1290918"/>
            <a:ext cx="8952155" cy="4733365"/>
          </a:xfrm>
          <a:prstGeom prst="triangle">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030754" y="6024283"/>
            <a:ext cx="1178336" cy="523220"/>
          </a:xfrm>
          <a:prstGeom prst="rect">
            <a:avLst/>
          </a:prstGeom>
          <a:noFill/>
        </p:spPr>
        <p:txBody>
          <a:bodyPr wrap="none" rtlCol="0">
            <a:spAutoFit/>
          </a:bodyPr>
          <a:lstStyle/>
          <a:p>
            <a:r>
              <a:rPr lang="en-US" sz="2800" dirty="0" smtClean="0"/>
              <a:t>Source</a:t>
            </a:r>
            <a:endParaRPr lang="en-US" sz="2800" dirty="0"/>
          </a:p>
        </p:txBody>
      </p:sp>
      <p:sp>
        <p:nvSpPr>
          <p:cNvPr id="5" name="TextBox 4"/>
          <p:cNvSpPr txBox="1"/>
          <p:nvPr/>
        </p:nvSpPr>
        <p:spPr>
          <a:xfrm>
            <a:off x="10076204" y="6024283"/>
            <a:ext cx="1085041" cy="523220"/>
          </a:xfrm>
          <a:prstGeom prst="rect">
            <a:avLst/>
          </a:prstGeom>
          <a:noFill/>
        </p:spPr>
        <p:txBody>
          <a:bodyPr wrap="none" rtlCol="0">
            <a:spAutoFit/>
          </a:bodyPr>
          <a:lstStyle/>
          <a:p>
            <a:r>
              <a:rPr lang="en-US" sz="2800" smtClean="0"/>
              <a:t>Target</a:t>
            </a:r>
            <a:endParaRPr lang="en-US" sz="2800" dirty="0"/>
          </a:p>
        </p:txBody>
      </p:sp>
      <p:grpSp>
        <p:nvGrpSpPr>
          <p:cNvPr id="6" name="Group 5"/>
          <p:cNvGrpSpPr/>
          <p:nvPr/>
        </p:nvGrpSpPr>
        <p:grpSpPr>
          <a:xfrm>
            <a:off x="1619922" y="1553030"/>
            <a:ext cx="3910020" cy="4136570"/>
            <a:chOff x="1619922" y="1553030"/>
            <a:chExt cx="3910020" cy="4136570"/>
          </a:xfrm>
        </p:grpSpPr>
        <p:cxnSp>
          <p:nvCxnSpPr>
            <p:cNvPr id="7" name="Straight Arrow Connector 6"/>
            <p:cNvCxnSpPr/>
            <p:nvPr/>
          </p:nvCxnSpPr>
          <p:spPr>
            <a:xfrm flipV="1">
              <a:off x="1619922" y="1553030"/>
              <a:ext cx="3910020" cy="4136570"/>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rot="18770861">
              <a:off x="1530058" y="4449482"/>
              <a:ext cx="1358064" cy="523220"/>
            </a:xfrm>
            <a:prstGeom prst="rect">
              <a:avLst/>
            </a:prstGeom>
            <a:noFill/>
          </p:spPr>
          <p:txBody>
            <a:bodyPr wrap="none" rtlCol="0">
              <a:spAutoFit/>
            </a:bodyPr>
            <a:lstStyle/>
            <a:p>
              <a:r>
                <a:rPr lang="en-US" sz="2800" dirty="0" smtClean="0"/>
                <a:t>Analysis</a:t>
              </a:r>
              <a:endParaRPr lang="en-US" sz="2800" dirty="0"/>
            </a:p>
          </p:txBody>
        </p:sp>
      </p:grpSp>
      <p:grpSp>
        <p:nvGrpSpPr>
          <p:cNvPr id="8" name="Group 7"/>
          <p:cNvGrpSpPr/>
          <p:nvPr/>
        </p:nvGrpSpPr>
        <p:grpSpPr>
          <a:xfrm>
            <a:off x="6531429" y="1436914"/>
            <a:ext cx="4411320" cy="4252686"/>
            <a:chOff x="6531429" y="1436914"/>
            <a:chExt cx="4411320" cy="4252686"/>
          </a:xfrm>
        </p:grpSpPr>
        <p:cxnSp>
          <p:nvCxnSpPr>
            <p:cNvPr id="9" name="Straight Arrow Connector 8"/>
            <p:cNvCxnSpPr/>
            <p:nvPr/>
          </p:nvCxnSpPr>
          <p:spPr>
            <a:xfrm>
              <a:off x="6531429" y="1436914"/>
              <a:ext cx="4040648" cy="4252686"/>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rot="2656258">
              <a:off x="9120584" y="4449482"/>
              <a:ext cx="1822165" cy="523220"/>
            </a:xfrm>
            <a:prstGeom prst="rect">
              <a:avLst/>
            </a:prstGeom>
            <a:noFill/>
          </p:spPr>
          <p:txBody>
            <a:bodyPr wrap="none" rtlCol="0">
              <a:spAutoFit/>
            </a:bodyPr>
            <a:lstStyle/>
            <a:p>
              <a:r>
                <a:rPr lang="en-US" sz="2800" smtClean="0"/>
                <a:t>Generation</a:t>
              </a:r>
              <a:endParaRPr lang="en-US" sz="2800" dirty="0"/>
            </a:p>
          </p:txBody>
        </p:sp>
      </p:grpSp>
      <p:grpSp>
        <p:nvGrpSpPr>
          <p:cNvPr id="11" name="Group 10"/>
          <p:cNvGrpSpPr/>
          <p:nvPr/>
        </p:nvGrpSpPr>
        <p:grpSpPr>
          <a:xfrm>
            <a:off x="2384821" y="5129463"/>
            <a:ext cx="7691383" cy="573441"/>
            <a:chOff x="2384821" y="5129463"/>
            <a:chExt cx="7691383" cy="573441"/>
          </a:xfrm>
        </p:grpSpPr>
        <p:cxnSp>
          <p:nvCxnSpPr>
            <p:cNvPr id="16" name="Straight Arrow Connector 15"/>
            <p:cNvCxnSpPr/>
            <p:nvPr/>
          </p:nvCxnSpPr>
          <p:spPr>
            <a:xfrm flipV="1">
              <a:off x="2384821" y="5689600"/>
              <a:ext cx="7691383" cy="13304"/>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029606" y="5129463"/>
              <a:ext cx="2401811" cy="523220"/>
            </a:xfrm>
            <a:prstGeom prst="rect">
              <a:avLst/>
            </a:prstGeom>
            <a:noFill/>
          </p:spPr>
          <p:txBody>
            <a:bodyPr wrap="none" rtlCol="0">
              <a:spAutoFit/>
            </a:bodyPr>
            <a:lstStyle/>
            <a:p>
              <a:r>
                <a:rPr lang="en-US" sz="2800" dirty="0" smtClean="0"/>
                <a:t>Lexical Transfer</a:t>
              </a:r>
              <a:endParaRPr lang="en-US" sz="2800" dirty="0"/>
            </a:p>
          </p:txBody>
        </p:sp>
      </p:grpSp>
      <p:grpSp>
        <p:nvGrpSpPr>
          <p:cNvPr id="12" name="Group 11"/>
          <p:cNvGrpSpPr/>
          <p:nvPr/>
        </p:nvGrpSpPr>
        <p:grpSpPr>
          <a:xfrm>
            <a:off x="3644392" y="3628287"/>
            <a:ext cx="5035151" cy="717908"/>
            <a:chOff x="3644392" y="3628287"/>
            <a:chExt cx="5035151" cy="717908"/>
          </a:xfrm>
        </p:grpSpPr>
        <p:cxnSp>
          <p:nvCxnSpPr>
            <p:cNvPr id="21" name="Straight Arrow Connector 20"/>
            <p:cNvCxnSpPr/>
            <p:nvPr/>
          </p:nvCxnSpPr>
          <p:spPr>
            <a:xfrm>
              <a:off x="3644392" y="4297503"/>
              <a:ext cx="5035151" cy="48692"/>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859846" y="3628287"/>
              <a:ext cx="2741328" cy="523220"/>
            </a:xfrm>
            <a:prstGeom prst="rect">
              <a:avLst/>
            </a:prstGeom>
            <a:noFill/>
          </p:spPr>
          <p:txBody>
            <a:bodyPr wrap="none" rtlCol="0">
              <a:spAutoFit/>
            </a:bodyPr>
            <a:lstStyle/>
            <a:p>
              <a:r>
                <a:rPr lang="en-US" sz="2800" dirty="0" smtClean="0"/>
                <a:t>Syntactic Transfer</a:t>
              </a:r>
              <a:endParaRPr lang="en-US" sz="2800" dirty="0"/>
            </a:p>
          </p:txBody>
        </p:sp>
      </p:grpSp>
      <p:grpSp>
        <p:nvGrpSpPr>
          <p:cNvPr id="15" name="Group 14"/>
          <p:cNvGrpSpPr/>
          <p:nvPr/>
        </p:nvGrpSpPr>
        <p:grpSpPr>
          <a:xfrm>
            <a:off x="4615543" y="2620678"/>
            <a:ext cx="3044676" cy="563922"/>
            <a:chOff x="4615543" y="2620678"/>
            <a:chExt cx="3044676" cy="563922"/>
          </a:xfrm>
        </p:grpSpPr>
        <p:cxnSp>
          <p:nvCxnSpPr>
            <p:cNvPr id="23" name="Straight Arrow Connector 22"/>
            <p:cNvCxnSpPr/>
            <p:nvPr/>
          </p:nvCxnSpPr>
          <p:spPr>
            <a:xfrm>
              <a:off x="4615543" y="3180815"/>
              <a:ext cx="3004457" cy="3785"/>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00802" y="2620678"/>
              <a:ext cx="2859417" cy="523220"/>
            </a:xfrm>
            <a:prstGeom prst="rect">
              <a:avLst/>
            </a:prstGeom>
            <a:noFill/>
          </p:spPr>
          <p:txBody>
            <a:bodyPr wrap="square" rtlCol="0">
              <a:spAutoFit/>
            </a:bodyPr>
            <a:lstStyle/>
            <a:p>
              <a:r>
                <a:rPr lang="en-US" sz="2800" dirty="0" smtClean="0"/>
                <a:t>Semantic Transfer</a:t>
              </a:r>
              <a:endParaRPr lang="en-US" sz="2800" dirty="0"/>
            </a:p>
          </p:txBody>
        </p:sp>
      </p:grpSp>
      <p:sp>
        <p:nvSpPr>
          <p:cNvPr id="31" name="TextBox 30"/>
          <p:cNvSpPr txBox="1"/>
          <p:nvPr/>
        </p:nvSpPr>
        <p:spPr>
          <a:xfrm>
            <a:off x="5281149" y="618853"/>
            <a:ext cx="1761636" cy="523220"/>
          </a:xfrm>
          <a:prstGeom prst="rect">
            <a:avLst/>
          </a:prstGeom>
          <a:noFill/>
        </p:spPr>
        <p:txBody>
          <a:bodyPr wrap="none" rtlCol="0">
            <a:spAutoFit/>
          </a:bodyPr>
          <a:lstStyle/>
          <a:p>
            <a:r>
              <a:rPr lang="en-US" sz="2800" smtClean="0"/>
              <a:t>Interlingua</a:t>
            </a:r>
            <a:endParaRPr lang="en-US" sz="2800" dirty="0"/>
          </a:p>
        </p:txBody>
      </p:sp>
      <p:grpSp>
        <p:nvGrpSpPr>
          <p:cNvPr id="10" name="Group 9"/>
          <p:cNvGrpSpPr/>
          <p:nvPr/>
        </p:nvGrpSpPr>
        <p:grpSpPr>
          <a:xfrm>
            <a:off x="1249575" y="2930122"/>
            <a:ext cx="1970751" cy="2082319"/>
            <a:chOff x="1249575" y="2930122"/>
            <a:chExt cx="1970751" cy="2082319"/>
          </a:xfrm>
        </p:grpSpPr>
        <p:sp>
          <p:nvSpPr>
            <p:cNvPr id="32" name="TextBox 31"/>
            <p:cNvSpPr txBox="1"/>
            <p:nvPr/>
          </p:nvSpPr>
          <p:spPr>
            <a:xfrm rot="18770861">
              <a:off x="1019872" y="3667169"/>
              <a:ext cx="1789272" cy="523220"/>
            </a:xfrm>
            <a:prstGeom prst="rect">
              <a:avLst/>
            </a:prstGeom>
            <a:noFill/>
          </p:spPr>
          <p:txBody>
            <a:bodyPr wrap="none" rtlCol="0">
              <a:spAutoFit/>
            </a:bodyPr>
            <a:lstStyle/>
            <a:p>
              <a:r>
                <a:rPr lang="en-US" sz="2800" dirty="0" smtClean="0"/>
                <a:t>Ambiguity!</a:t>
              </a:r>
              <a:endParaRPr lang="en-US" sz="2800" dirty="0"/>
            </a:p>
          </p:txBody>
        </p:sp>
        <p:cxnSp>
          <p:nvCxnSpPr>
            <p:cNvPr id="33" name="Straight Arrow Connector 32"/>
            <p:cNvCxnSpPr/>
            <p:nvPr/>
          </p:nvCxnSpPr>
          <p:spPr>
            <a:xfrm flipV="1">
              <a:off x="1249575" y="2930122"/>
              <a:ext cx="1970751" cy="2082319"/>
            </a:xfrm>
            <a:prstGeom prst="straightConnector1">
              <a:avLst/>
            </a:prstGeom>
            <a:ln w="508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3429000" y="6242035"/>
            <a:ext cx="5372100" cy="461665"/>
            <a:chOff x="3429000" y="6242035"/>
            <a:chExt cx="5372100" cy="461665"/>
          </a:xfrm>
        </p:grpSpPr>
        <p:cxnSp>
          <p:nvCxnSpPr>
            <p:cNvPr id="18" name="Straight Arrow Connector 17"/>
            <p:cNvCxnSpPr/>
            <p:nvPr/>
          </p:nvCxnSpPr>
          <p:spPr>
            <a:xfrm>
              <a:off x="3429000" y="6315075"/>
              <a:ext cx="5372100" cy="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4348680" y="6242035"/>
              <a:ext cx="3763659" cy="461665"/>
            </a:xfrm>
            <a:prstGeom prst="rect">
              <a:avLst/>
            </a:prstGeom>
            <a:noFill/>
          </p:spPr>
          <p:txBody>
            <a:bodyPr wrap="none" rtlCol="0">
              <a:spAutoFit/>
            </a:bodyPr>
            <a:lstStyle/>
            <a:p>
              <a:r>
                <a:rPr lang="en-US" sz="2400" smtClean="0"/>
                <a:t>number of examples needed</a:t>
              </a:r>
              <a:endParaRPr lang="en-US" sz="2400"/>
            </a:p>
          </p:txBody>
        </p:sp>
      </p:grpSp>
      <p:sp>
        <p:nvSpPr>
          <p:cNvPr id="17" name="Oval 16"/>
          <p:cNvSpPr/>
          <p:nvPr/>
        </p:nvSpPr>
        <p:spPr>
          <a:xfrm>
            <a:off x="506437" y="5012440"/>
            <a:ext cx="11155680" cy="184555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186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First, How Do We Know If We're Doing a Good Job?</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0875983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
        <p:nvSpPr>
          <p:cNvPr id="2" name="TextBox 1"/>
          <p:cNvSpPr txBox="1"/>
          <p:nvPr/>
        </p:nvSpPr>
        <p:spPr>
          <a:xfrm>
            <a:off x="2152356" y="4783015"/>
            <a:ext cx="4217437" cy="369332"/>
          </a:xfrm>
          <a:prstGeom prst="rect">
            <a:avLst/>
          </a:prstGeom>
          <a:noFill/>
        </p:spPr>
        <p:txBody>
          <a:bodyPr wrap="none" rtlCol="0">
            <a:spAutoFit/>
          </a:bodyPr>
          <a:lstStyle/>
          <a:p>
            <a:r>
              <a:rPr lang="en-US" smtClean="0"/>
              <a:t>-- cross-lingual </a:t>
            </a:r>
            <a:r>
              <a:rPr lang="en-US" dirty="0" smtClean="0"/>
              <a:t>information </a:t>
            </a:r>
            <a:r>
              <a:rPr lang="en-US" smtClean="0"/>
              <a:t>retrieval results</a:t>
            </a:r>
            <a:endParaRPr lang="en-US"/>
          </a:p>
        </p:txBody>
      </p:sp>
    </p:spTree>
    <p:extLst>
      <p:ext uri="{BB962C8B-B14F-4D97-AF65-F5344CB8AC3E}">
        <p14:creationId xmlns:p14="http://schemas.microsoft.com/office/powerpoint/2010/main" val="54084656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3364" y="0"/>
            <a:ext cx="9704934" cy="6858000"/>
          </a:xfrm>
          <a:prstGeom prst="rect">
            <a:avLst/>
          </a:prstGeom>
        </p:spPr>
      </p:pic>
    </p:spTree>
    <p:extLst>
      <p:ext uri="{BB962C8B-B14F-4D97-AF65-F5344CB8AC3E}">
        <p14:creationId xmlns:p14="http://schemas.microsoft.com/office/powerpoint/2010/main" val="141776829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8573566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a:t>
            </a:r>
            <a:endParaRPr lang="en-US" dirty="0"/>
          </a:p>
        </p:txBody>
      </p:sp>
      <p:sp>
        <p:nvSpPr>
          <p:cNvPr id="3" name="Content Placeholder 2"/>
          <p:cNvSpPr>
            <a:spLocks noGrp="1"/>
          </p:cNvSpPr>
          <p:nvPr>
            <p:ph idx="1"/>
          </p:nvPr>
        </p:nvSpPr>
        <p:spPr/>
        <p:txBody>
          <a:bodyPr/>
          <a:lstStyle/>
          <a:p>
            <a:r>
              <a:rPr lang="en-US" dirty="0" smtClean="0"/>
              <a:t>Introduction to MT</a:t>
            </a:r>
          </a:p>
          <a:p>
            <a:r>
              <a:rPr lang="en-US" dirty="0" smtClean="0"/>
              <a:t>Evaluation of MT</a:t>
            </a:r>
          </a:p>
          <a:p>
            <a:r>
              <a:rPr lang="en-US" dirty="0" smtClean="0"/>
              <a:t>Intuition behind learning word translations</a:t>
            </a:r>
            <a:endParaRPr lang="en-US" dirty="0"/>
          </a:p>
        </p:txBody>
      </p:sp>
    </p:spTree>
    <p:extLst>
      <p:ext uri="{BB962C8B-B14F-4D97-AF65-F5344CB8AC3E}">
        <p14:creationId xmlns:p14="http://schemas.microsoft.com/office/powerpoint/2010/main" val="10709482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77046996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210986122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42183605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74808663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36833345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53245711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23526929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44669274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75509707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Running Example</a:t>
            </a:r>
            <a:endParaRPr lang="en-US" dirty="0"/>
          </a:p>
        </p:txBody>
      </p:sp>
      <p:sp>
        <p:nvSpPr>
          <p:cNvPr id="3" name="Content Placeholder 2"/>
          <p:cNvSpPr>
            <a:spLocks noGrp="1"/>
          </p:cNvSpPr>
          <p:nvPr>
            <p:ph idx="1"/>
          </p:nvPr>
        </p:nvSpPr>
        <p:spPr/>
        <p:txBody>
          <a:bodyPr/>
          <a:lstStyle/>
          <a:p>
            <a:r>
              <a:rPr lang="en-US" dirty="0" smtClean="0"/>
              <a:t>Reference:</a:t>
            </a:r>
          </a:p>
          <a:p>
            <a:pPr lvl="1"/>
            <a:r>
              <a:rPr lang="en-US" dirty="0" smtClean="0"/>
              <a:t>Israeli officials are responsible for airport security</a:t>
            </a:r>
          </a:p>
          <a:p>
            <a:r>
              <a:rPr lang="en-US" dirty="0" smtClean="0"/>
              <a:t>Machine Translation:</a:t>
            </a:r>
          </a:p>
          <a:p>
            <a:pPr lvl="1"/>
            <a:r>
              <a:rPr lang="en-US" dirty="0" smtClean="0"/>
              <a:t>Israeli officials responsibility of airport safety</a:t>
            </a:r>
          </a:p>
          <a:p>
            <a:r>
              <a:rPr lang="en-US" dirty="0" smtClean="0"/>
              <a:t>What score should this get?</a:t>
            </a:r>
            <a:endParaRPr lang="en-US" dirty="0"/>
          </a:p>
        </p:txBody>
      </p:sp>
    </p:spTree>
    <p:extLst>
      <p:ext uri="{BB962C8B-B14F-4D97-AF65-F5344CB8AC3E}">
        <p14:creationId xmlns:p14="http://schemas.microsoft.com/office/powerpoint/2010/main" val="1098348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Translation is a Very Old Problem</a:t>
            </a:r>
            <a:endParaRPr lang="en-US" dirty="0"/>
          </a:p>
        </p:txBody>
      </p:sp>
      <p:pic>
        <p:nvPicPr>
          <p:cNvPr id="4" name="Content Placeholder 3"/>
          <p:cNvPicPr>
            <a:picLocks noGrp="1" noChangeAspect="1"/>
          </p:cNvPicPr>
          <p:nvPr>
            <p:ph idx="1"/>
          </p:nvPr>
        </p:nvPicPr>
        <p:blipFill>
          <a:blip r:embed="rId2"/>
          <a:stretch>
            <a:fillRect/>
          </a:stretch>
        </p:blipFill>
        <p:spPr>
          <a:xfrm>
            <a:off x="3122421" y="1554163"/>
            <a:ext cx="5947158" cy="4351338"/>
          </a:xfrm>
          <a:prstGeom prst="rect">
            <a:avLst/>
          </a:prstGeom>
        </p:spPr>
      </p:pic>
      <p:sp>
        <p:nvSpPr>
          <p:cNvPr id="5" name="TextBox 4"/>
          <p:cNvSpPr txBox="1"/>
          <p:nvPr/>
        </p:nvSpPr>
        <p:spPr>
          <a:xfrm>
            <a:off x="3857625" y="5905501"/>
            <a:ext cx="4907562" cy="369332"/>
          </a:xfrm>
          <a:prstGeom prst="rect">
            <a:avLst/>
          </a:prstGeom>
          <a:noFill/>
        </p:spPr>
        <p:txBody>
          <a:bodyPr wrap="none" rtlCol="0">
            <a:spAutoFit/>
          </a:bodyPr>
          <a:lstStyle/>
          <a:p>
            <a:r>
              <a:rPr lang="en-US" smtClean="0"/>
              <a:t>The Tower of Babel (Peter Bruegel the Elder, 1563)</a:t>
            </a:r>
            <a:endParaRPr lang="en-US"/>
          </a:p>
        </p:txBody>
      </p:sp>
    </p:spTree>
    <p:extLst>
      <p:ext uri="{BB962C8B-B14F-4D97-AF65-F5344CB8AC3E}">
        <p14:creationId xmlns:p14="http://schemas.microsoft.com/office/powerpoint/2010/main" val="69348657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
        <p:nvSpPr>
          <p:cNvPr id="3" name="TextBox 2"/>
          <p:cNvSpPr txBox="1"/>
          <p:nvPr/>
        </p:nvSpPr>
        <p:spPr>
          <a:xfrm>
            <a:off x="1899138" y="5683348"/>
            <a:ext cx="7081106" cy="369332"/>
          </a:xfrm>
          <a:prstGeom prst="rect">
            <a:avLst/>
          </a:prstGeom>
          <a:noFill/>
        </p:spPr>
        <p:txBody>
          <a:bodyPr wrap="none" rtlCol="0">
            <a:spAutoFit/>
          </a:bodyPr>
          <a:lstStyle/>
          <a:p>
            <a:r>
              <a:rPr lang="en-US" dirty="0" smtClean="0"/>
              <a:t>But "airport are for Israeli officials responsible security" has an F of 100%!</a:t>
            </a:r>
            <a:endParaRPr lang="en-US" dirty="0"/>
          </a:p>
        </p:txBody>
      </p:sp>
    </p:spTree>
    <p:extLst>
      <p:ext uri="{BB962C8B-B14F-4D97-AF65-F5344CB8AC3E}">
        <p14:creationId xmlns:p14="http://schemas.microsoft.com/office/powerpoint/2010/main" val="1435652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BLEU</a:t>
            </a:r>
            <a:endParaRPr lang="en-US" dirty="0"/>
          </a:p>
        </p:txBody>
      </p:sp>
      <p:sp>
        <p:nvSpPr>
          <p:cNvPr id="3" name="Content Placeholder 2"/>
          <p:cNvSpPr>
            <a:spLocks noGrp="1"/>
          </p:cNvSpPr>
          <p:nvPr>
            <p:ph idx="1"/>
          </p:nvPr>
        </p:nvSpPr>
        <p:spPr/>
        <p:txBody>
          <a:bodyPr/>
          <a:lstStyle/>
          <a:p>
            <a:r>
              <a:rPr lang="en-US" u="sng" dirty="0" smtClean="0"/>
              <a:t>N-gram</a:t>
            </a:r>
            <a:r>
              <a:rPr lang="en-US" dirty="0" smtClean="0"/>
              <a:t> overlap between machine translation output and reference translation(s)</a:t>
            </a:r>
          </a:p>
          <a:p>
            <a:r>
              <a:rPr lang="en-US" dirty="0" smtClean="0"/>
              <a:t> Compute </a:t>
            </a:r>
            <a:r>
              <a:rPr lang="en-US" i="1" dirty="0" smtClean="0"/>
              <a:t>precision</a:t>
            </a:r>
            <a:r>
              <a:rPr lang="en-US" dirty="0" smtClean="0"/>
              <a:t> for n-grams of size 1-4</a:t>
            </a:r>
          </a:p>
          <a:p>
            <a:r>
              <a:rPr lang="en-US" dirty="0" smtClean="0"/>
              <a:t>Take the </a:t>
            </a:r>
            <a:r>
              <a:rPr lang="en-US" i="1" dirty="0" smtClean="0"/>
              <a:t>geometric mean</a:t>
            </a:r>
            <a:r>
              <a:rPr lang="en-US" dirty="0" smtClean="0"/>
              <a:t> (multiply together, take 4</a:t>
            </a:r>
            <a:r>
              <a:rPr lang="en-US" baseline="30000" dirty="0" smtClean="0"/>
              <a:t>th</a:t>
            </a:r>
            <a:r>
              <a:rPr lang="en-US" dirty="0" smtClean="0"/>
              <a:t> root)</a:t>
            </a:r>
          </a:p>
          <a:p>
            <a:r>
              <a:rPr lang="en-US" dirty="0" smtClean="0"/>
              <a:t>Add </a:t>
            </a:r>
            <a:r>
              <a:rPr lang="en-US" i="1" dirty="0" smtClean="0"/>
              <a:t>brevity penalty</a:t>
            </a:r>
            <a:r>
              <a:rPr lang="en-US" dirty="0" smtClean="0"/>
              <a:t> for too short translations</a:t>
            </a:r>
          </a:p>
          <a:p>
            <a:pPr lvl="1"/>
            <a:r>
              <a:rPr lang="en-US" dirty="0" smtClean="0"/>
              <a:t>Otherwise, you could maximize score by finding one perfect 4-gram and ignoring the rest of the sentence</a:t>
            </a:r>
          </a:p>
          <a:p>
            <a:r>
              <a:rPr lang="en-US" dirty="0" smtClean="0"/>
              <a:t>Typically calculated over </a:t>
            </a:r>
            <a:r>
              <a:rPr lang="en-US" i="1" dirty="0" smtClean="0"/>
              <a:t>entire corpus</a:t>
            </a:r>
            <a:r>
              <a:rPr lang="en-US" dirty="0" smtClean="0"/>
              <a:t>, not single sentence</a:t>
            </a:r>
            <a:endParaRPr lang="en-US" dirty="0"/>
          </a:p>
        </p:txBody>
      </p:sp>
    </p:spTree>
    <p:extLst>
      <p:ext uri="{BB962C8B-B14F-4D97-AF65-F5344CB8AC3E}">
        <p14:creationId xmlns:p14="http://schemas.microsoft.com/office/powerpoint/2010/main" val="929198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BLEU</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14:m>
                  <m:oMath xmlns:m="http://schemas.openxmlformats.org/officeDocument/2006/math">
                    <m:r>
                      <m:rPr>
                        <m:nor/>
                      </m:rPr>
                      <a:rPr lang="en-US" b="0" i="0" smtClean="0">
                        <a:latin typeface="Cambria Math" charset="0"/>
                      </a:rPr>
                      <m:t>BLEU</m:t>
                    </m:r>
                    <m:r>
                      <a:rPr lang="en-US" b="0" i="1" smtClean="0">
                        <a:latin typeface="Cambria Math" charset="0"/>
                      </a:rPr>
                      <m:t>= </m:t>
                    </m:r>
                    <m:r>
                      <m:rPr>
                        <m:nor/>
                      </m:rPr>
                      <a:rPr lang="en-US" b="0" i="0" smtClean="0">
                        <a:latin typeface="Cambria Math" charset="0"/>
                      </a:rPr>
                      <m:t>BP</m:t>
                    </m:r>
                    <m:r>
                      <a:rPr lang="en-US" b="0" i="1" smtClean="0">
                        <a:latin typeface="Cambria Math" charset="0"/>
                        <a:ea typeface="Cambria Math" charset="0"/>
                        <a:cs typeface="Cambria Math" charset="0"/>
                      </a:rPr>
                      <m:t>×</m:t>
                    </m:r>
                    <m:rad>
                      <m:radPr>
                        <m:ctrlPr>
                          <a:rPr lang="mr-IN" b="0" i="1" smtClean="0">
                            <a:latin typeface="Cambria Math" charset="0"/>
                            <a:ea typeface="Cambria Math" charset="0"/>
                            <a:cs typeface="Cambria Math" charset="0"/>
                          </a:rPr>
                        </m:ctrlPr>
                      </m:radPr>
                      <m:deg>
                        <m:r>
                          <m:rPr>
                            <m:brk m:alnAt="7"/>
                          </m:rPr>
                          <a:rPr lang="en-US" b="0" i="1" smtClean="0">
                            <a:latin typeface="Cambria Math" charset="0"/>
                            <a:ea typeface="Cambria Math" charset="0"/>
                            <a:cs typeface="Cambria Math" charset="0"/>
                          </a:rPr>
                          <m:t>4</m:t>
                        </m:r>
                      </m:deg>
                      <m:e>
                        <m:nary>
                          <m:naryPr>
                            <m:chr m:val="∏"/>
                            <m:ctrlPr>
                              <a:rPr lang="is-IS" b="0" i="1" smtClean="0">
                                <a:latin typeface="Cambria Math" charset="0"/>
                                <a:ea typeface="Cambria Math" charset="0"/>
                                <a:cs typeface="Cambria Math" charset="0"/>
                              </a:rPr>
                            </m:ctrlPr>
                          </m:naryPr>
                          <m:sub>
                            <m:r>
                              <m:rPr>
                                <m:brk m:alnAt="23"/>
                              </m:rPr>
                              <a:rPr lang="en-US" b="0" i="1" smtClean="0">
                                <a:latin typeface="Cambria Math" charset="0"/>
                                <a:ea typeface="Cambria Math" charset="0"/>
                                <a:cs typeface="Cambria Math" charset="0"/>
                              </a:rPr>
                              <m:t>𝑖</m:t>
                            </m:r>
                            <m:r>
                              <a:rPr lang="en-US" b="0" i="1" smtClean="0">
                                <a:latin typeface="Cambria Math" charset="0"/>
                                <a:ea typeface="Cambria Math" charset="0"/>
                                <a:cs typeface="Cambria Math" charset="0"/>
                              </a:rPr>
                              <m:t>=1</m:t>
                            </m:r>
                          </m:sub>
                          <m:sup>
                            <m:r>
                              <a:rPr lang="en-US" b="0" i="1" smtClean="0">
                                <a:latin typeface="Cambria Math" charset="0"/>
                                <a:ea typeface="Cambria Math" charset="0"/>
                                <a:cs typeface="Cambria Math" charset="0"/>
                              </a:rPr>
                              <m:t>4</m:t>
                            </m:r>
                          </m:sup>
                          <m:e>
                            <m:sSub>
                              <m:sSubPr>
                                <m:ctrlPr>
                                  <a:rPr lang="en-US" b="0" i="1" smtClean="0">
                                    <a:latin typeface="Cambria Math" charset="0"/>
                                    <a:ea typeface="Cambria Math" charset="0"/>
                                    <a:cs typeface="Cambria Math" charset="0"/>
                                  </a:rPr>
                                </m:ctrlPr>
                              </m:sSubPr>
                              <m:e>
                                <m:r>
                                  <a:rPr lang="en-US" b="0" i="1" smtClean="0">
                                    <a:latin typeface="Cambria Math" charset="0"/>
                                    <a:ea typeface="Cambria Math" charset="0"/>
                                    <a:cs typeface="Cambria Math" charset="0"/>
                                  </a:rPr>
                                  <m:t>𝑃</m:t>
                                </m:r>
                              </m:e>
                              <m:sub>
                                <m:r>
                                  <a:rPr lang="en-US" b="0" i="1" smtClean="0">
                                    <a:latin typeface="Cambria Math" charset="0"/>
                                    <a:ea typeface="Cambria Math" charset="0"/>
                                    <a:cs typeface="Cambria Math" charset="0"/>
                                  </a:rPr>
                                  <m:t>𝑖</m:t>
                                </m:r>
                              </m:sub>
                            </m:sSub>
                          </m:e>
                        </m:nary>
                      </m:e>
                    </m:rad>
                  </m:oMath>
                </a14:m>
                <a:endParaRPr lang="en-US" dirty="0" smtClean="0"/>
              </a:p>
              <a:p>
                <a:r>
                  <a:rPr lang="en-US" dirty="0" smtClean="0"/>
                  <a:t>P</a:t>
                </a:r>
                <a:r>
                  <a:rPr lang="en-US" baseline="-25000" dirty="0" smtClean="0"/>
                  <a:t>i</a:t>
                </a:r>
                <a:r>
                  <a:rPr lang="en-US" dirty="0" smtClean="0"/>
                  <a:t> </a:t>
                </a:r>
                <a:r>
                  <a:rPr lang="en-US" dirty="0"/>
                  <a:t>=</a:t>
                </a:r>
                <a:r>
                  <a:rPr lang="en-US" dirty="0" smtClean="0"/>
                  <a:t> </a:t>
                </a:r>
                <a:r>
                  <a:rPr lang="en-US" dirty="0" err="1" smtClean="0"/>
                  <a:t>i</a:t>
                </a:r>
                <a:r>
                  <a:rPr lang="en-US" dirty="0" smtClean="0"/>
                  <a:t>-gram precision, e.g. (# correct 1-grams)/(# predicted 1-grams)</a:t>
                </a:r>
              </a:p>
              <a:p>
                <a:r>
                  <a:rPr lang="en-US" dirty="0" smtClean="0"/>
                  <a:t>BP =</a:t>
                </a:r>
              </a:p>
              <a:p>
                <a:pPr lvl="1"/>
                <a:r>
                  <a:rPr lang="en-US" dirty="0" smtClean="0"/>
                  <a:t>1 if predicted sentence length (c) longer than reference (r) (i.e. no penalty)</a:t>
                </a:r>
              </a:p>
              <a:p>
                <a:pPr lvl="1"/>
                <a:r>
                  <a:rPr lang="en-US" dirty="0" smtClean="0"/>
                  <a:t> </a:t>
                </a:r>
                <a14:m>
                  <m:oMath xmlns:m="http://schemas.openxmlformats.org/officeDocument/2006/math">
                    <m:sSup>
                      <m:sSupPr>
                        <m:ctrlPr>
                          <a:rPr lang="en-US" i="1" smtClean="0">
                            <a:latin typeface="Cambria Math" charset="0"/>
                          </a:rPr>
                        </m:ctrlPr>
                      </m:sSupPr>
                      <m:e>
                        <m:r>
                          <a:rPr lang="en-US" b="0" i="1" smtClean="0">
                            <a:latin typeface="Cambria Math" charset="0"/>
                          </a:rPr>
                          <m:t>𝑒</m:t>
                        </m:r>
                      </m:e>
                      <m:sup>
                        <m:r>
                          <a:rPr lang="en-US" b="0" i="1" smtClean="0">
                            <a:latin typeface="Cambria Math" charset="0"/>
                          </a:rPr>
                          <m:t>1−</m:t>
                        </m:r>
                        <m:f>
                          <m:fPr>
                            <m:ctrlPr>
                              <a:rPr lang="mr-IN" b="0" i="1" smtClean="0">
                                <a:latin typeface="Cambria Math" charset="0"/>
                              </a:rPr>
                            </m:ctrlPr>
                          </m:fPr>
                          <m:num>
                            <m:r>
                              <a:rPr lang="en-US" b="0" i="1" smtClean="0">
                                <a:latin typeface="Cambria Math" charset="0"/>
                              </a:rPr>
                              <m:t>𝑟</m:t>
                            </m:r>
                          </m:num>
                          <m:den>
                            <m:r>
                              <a:rPr lang="en-US" b="0" i="1" smtClean="0">
                                <a:latin typeface="Cambria Math" charset="0"/>
                              </a:rPr>
                              <m:t>𝑐</m:t>
                            </m:r>
                          </m:den>
                        </m:f>
                      </m:sup>
                    </m:sSup>
                  </m:oMath>
                </a14:m>
                <a:r>
                  <a:rPr lang="en-US" dirty="0" smtClean="0"/>
                  <a:t> otherwise </a:t>
                </a:r>
              </a:p>
              <a:p>
                <a:pPr lvl="1"/>
                <a:r>
                  <a:rPr lang="en-US" dirty="0" smtClean="0"/>
                  <a:t>This is a smoothing of  </a:t>
                </a:r>
                <a14:m>
                  <m:oMath xmlns:m="http://schemas.openxmlformats.org/officeDocument/2006/math">
                    <m:f>
                      <m:fPr>
                        <m:ctrlPr>
                          <a:rPr lang="mr-IN" i="1" smtClean="0">
                            <a:latin typeface="Cambria Math" charset="0"/>
                          </a:rPr>
                        </m:ctrlPr>
                      </m:fPr>
                      <m:num>
                        <m:r>
                          <a:rPr lang="en-US" b="0" i="1" smtClean="0">
                            <a:latin typeface="Cambria Math" charset="0"/>
                          </a:rPr>
                          <m:t>𝑐</m:t>
                        </m:r>
                      </m:num>
                      <m:den>
                        <m:r>
                          <a:rPr lang="en-US" b="0" i="1" smtClean="0">
                            <a:latin typeface="Cambria Math" charset="0"/>
                          </a:rPr>
                          <m:t>𝑟</m:t>
                        </m:r>
                      </m:den>
                    </m:f>
                  </m:oMath>
                </a14:m>
                <a:r>
                  <a:rPr lang="en-US" dirty="0" smtClean="0"/>
                  <a:t> with greater</a:t>
                </a:r>
                <a:br>
                  <a:rPr lang="en-US" dirty="0" smtClean="0"/>
                </a:br>
                <a:r>
                  <a:rPr lang="en-US" dirty="0" smtClean="0"/>
                  <a:t>initial penalization</a:t>
                </a:r>
              </a:p>
              <a:p>
                <a:pPr lvl="1"/>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043"/>
                </a:stretch>
              </a:blipFill>
            </p:spPr>
            <p:txBody>
              <a:bodyPr/>
              <a:lstStyle/>
              <a:p>
                <a:r>
                  <a:rPr lang="en-US">
                    <a:noFill/>
                  </a:rPr>
                  <a:t> </a:t>
                </a:r>
              </a:p>
            </p:txBody>
          </p:sp>
        </mc:Fallback>
      </mc:AlternateContent>
      <p:pic>
        <p:nvPicPr>
          <p:cNvPr id="4" name="Picture 3"/>
          <p:cNvPicPr>
            <a:picLocks noChangeAspect="1"/>
          </p:cNvPicPr>
          <p:nvPr/>
        </p:nvPicPr>
        <p:blipFill>
          <a:blip r:embed="rId3"/>
          <a:stretch>
            <a:fillRect/>
          </a:stretch>
        </p:blipFill>
        <p:spPr>
          <a:xfrm>
            <a:off x="6591498" y="4329906"/>
            <a:ext cx="2955726" cy="2175669"/>
          </a:xfrm>
          <a:prstGeom prst="rect">
            <a:avLst/>
          </a:prstGeom>
        </p:spPr>
      </p:pic>
    </p:spTree>
    <p:extLst>
      <p:ext uri="{BB962C8B-B14F-4D97-AF65-F5344CB8AC3E}">
        <p14:creationId xmlns:p14="http://schemas.microsoft.com/office/powerpoint/2010/main" val="251778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Historical Notes: Why is it called BLEU?</a:t>
            </a:r>
            <a:endParaRPr lang="en-US" dirty="0"/>
          </a:p>
        </p:txBody>
      </p:sp>
      <p:sp>
        <p:nvSpPr>
          <p:cNvPr id="3" name="Content Placeholder 2"/>
          <p:cNvSpPr>
            <a:spLocks noGrp="1"/>
          </p:cNvSpPr>
          <p:nvPr>
            <p:ph idx="1"/>
          </p:nvPr>
        </p:nvSpPr>
        <p:spPr/>
        <p:txBody>
          <a:bodyPr/>
          <a:lstStyle/>
          <a:p>
            <a:r>
              <a:rPr lang="en-US" dirty="0" smtClean="0"/>
              <a:t>Invented at IBM</a:t>
            </a:r>
          </a:p>
          <a:p>
            <a:r>
              <a:rPr lang="en-US" dirty="0" smtClean="0"/>
              <a:t>Backronym: "</a:t>
            </a:r>
            <a:r>
              <a:rPr lang="en-US" b="1" u="sng" dirty="0" err="1" smtClean="0"/>
              <a:t>B</a:t>
            </a:r>
            <a:r>
              <a:rPr lang="en-US" dirty="0" err="1" smtClean="0"/>
              <a:t>i</a:t>
            </a:r>
            <a:r>
              <a:rPr lang="en-US" b="1" u="sng" dirty="0" err="1" smtClean="0"/>
              <a:t>L</a:t>
            </a:r>
            <a:r>
              <a:rPr lang="en-US" dirty="0" err="1" smtClean="0"/>
              <a:t>ingual</a:t>
            </a:r>
            <a:r>
              <a:rPr lang="en-US" dirty="0" smtClean="0"/>
              <a:t> </a:t>
            </a:r>
            <a:r>
              <a:rPr lang="en-US" b="1" u="sng" dirty="0" smtClean="0"/>
              <a:t>E</a:t>
            </a:r>
            <a:r>
              <a:rPr lang="en-US" dirty="0" smtClean="0"/>
              <a:t>valuation </a:t>
            </a:r>
            <a:r>
              <a:rPr lang="en-US" b="1" u="sng" dirty="0" smtClean="0"/>
              <a:t>U</a:t>
            </a:r>
            <a:r>
              <a:rPr lang="en-US" dirty="0" smtClean="0"/>
              <a:t>nderstudy"</a:t>
            </a:r>
          </a:p>
          <a:p>
            <a:pPr lvl="1"/>
            <a:r>
              <a:rPr lang="en-US" dirty="0" smtClean="0"/>
              <a:t>Ugh: two acronym violations (mid-word, forced term)</a:t>
            </a:r>
          </a:p>
          <a:p>
            <a:pPr lvl="1"/>
            <a:r>
              <a:rPr lang="en-US" dirty="0" smtClean="0"/>
              <a:t>But the name stuck!</a:t>
            </a:r>
            <a:endParaRPr lang="en-US" dirty="0"/>
          </a:p>
        </p:txBody>
      </p:sp>
    </p:spTree>
    <p:extLst>
      <p:ext uri="{BB962C8B-B14F-4D97-AF65-F5344CB8AC3E}">
        <p14:creationId xmlns:p14="http://schemas.microsoft.com/office/powerpoint/2010/main" val="169402299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Content Placeholder 2"/>
          <p:cNvSpPr>
            <a:spLocks noGrp="1"/>
          </p:cNvSpPr>
          <p:nvPr>
            <p:ph idx="1"/>
          </p:nvPr>
        </p:nvSpPr>
        <p:spPr/>
        <p:txBody>
          <a:bodyPr/>
          <a:lstStyle/>
          <a:p>
            <a:r>
              <a:rPr lang="en-US" dirty="0" smtClean="0"/>
              <a:t>Input Foreign Sentence: </a:t>
            </a:r>
          </a:p>
          <a:p>
            <a:pPr lvl="1"/>
            <a:r>
              <a:rPr lang="en-US" dirty="0" smtClean="0"/>
              <a:t>&lt;DOESN'T MATTER!&gt;</a:t>
            </a:r>
          </a:p>
          <a:p>
            <a:r>
              <a:rPr lang="en-US" dirty="0" smtClean="0"/>
              <a:t>"Gold" Reference Sentence: </a:t>
            </a:r>
          </a:p>
          <a:p>
            <a:pPr lvl="1"/>
            <a:r>
              <a:rPr lang="en-US" dirty="0" smtClean="0"/>
              <a:t>Israeli officials are responsible for airport security</a:t>
            </a:r>
          </a:p>
          <a:p>
            <a:r>
              <a:rPr lang="en-US" dirty="0" smtClean="0"/>
              <a:t> MT System A Output:</a:t>
            </a:r>
          </a:p>
          <a:p>
            <a:pPr lvl="1"/>
            <a:r>
              <a:rPr lang="en-US" dirty="0" smtClean="0"/>
              <a:t>Israeli officials responsibility of airport safety</a:t>
            </a:r>
          </a:p>
          <a:p>
            <a:r>
              <a:rPr lang="en-US" dirty="0" smtClean="0"/>
              <a:t>MT System B Output:</a:t>
            </a:r>
          </a:p>
          <a:p>
            <a:pPr lvl="1"/>
            <a:r>
              <a:rPr lang="en-US" dirty="0" smtClean="0"/>
              <a:t>airport security Israeli officials are responsible</a:t>
            </a:r>
          </a:p>
          <a:p>
            <a:pPr lvl="1"/>
            <a:endParaRPr lang="en-US" dirty="0"/>
          </a:p>
        </p:txBody>
      </p:sp>
    </p:spTree>
    <p:extLst>
      <p:ext uri="{BB962C8B-B14F-4D97-AF65-F5344CB8AC3E}">
        <p14:creationId xmlns:p14="http://schemas.microsoft.com/office/powerpoint/2010/main" val="76016382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BLEU walkthrough</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53608146"/>
              </p:ext>
            </p:extLst>
          </p:nvPr>
        </p:nvGraphicFramePr>
        <p:xfrm>
          <a:off x="257176" y="1847851"/>
          <a:ext cx="10544175" cy="3749040"/>
        </p:xfrm>
        <a:graphic>
          <a:graphicData uri="http://schemas.openxmlformats.org/drawingml/2006/table">
            <a:tbl>
              <a:tblPr firstRow="1" firstCol="1" bandRow="1">
                <a:tableStyleId>{5C22544A-7EE6-4342-B048-85BDC9FD1C3A}</a:tableStyleId>
              </a:tblPr>
              <a:tblGrid>
                <a:gridCol w="2442402"/>
                <a:gridCol w="929448"/>
                <a:gridCol w="942975"/>
                <a:gridCol w="942975"/>
                <a:gridCol w="1143000"/>
                <a:gridCol w="1271587"/>
                <a:gridCol w="1157288"/>
                <a:gridCol w="1714500"/>
              </a:tblGrid>
              <a:tr h="370840">
                <a:tc>
                  <a:txBody>
                    <a:bodyPr/>
                    <a:lstStyle/>
                    <a:p>
                      <a:r>
                        <a:rPr lang="en-US" dirty="0" smtClean="0"/>
                        <a:t>Israeli officials are responsible for airport security</a:t>
                      </a:r>
                      <a:endParaRPr lang="en-US" dirty="0"/>
                    </a:p>
                  </a:txBody>
                  <a:tcPr/>
                </a:tc>
                <a:tc>
                  <a:txBody>
                    <a:bodyPr/>
                    <a:lstStyle/>
                    <a:p>
                      <a:r>
                        <a:rPr lang="en-US" dirty="0" smtClean="0"/>
                        <a:t>1-gram </a:t>
                      </a:r>
                      <a:r>
                        <a:rPr lang="en-US" dirty="0" err="1" smtClean="0"/>
                        <a:t>prec</a:t>
                      </a:r>
                      <a:endParaRPr lang="en-US" dirty="0"/>
                    </a:p>
                  </a:txBody>
                  <a:tcPr/>
                </a:tc>
                <a:tc>
                  <a:txBody>
                    <a:bodyPr/>
                    <a:lstStyle/>
                    <a:p>
                      <a:r>
                        <a:rPr lang="en-US" dirty="0" smtClean="0"/>
                        <a:t>2-gram </a:t>
                      </a:r>
                      <a:r>
                        <a:rPr lang="en-US" dirty="0" err="1" smtClean="0"/>
                        <a:t>prec</a:t>
                      </a:r>
                      <a:endParaRPr lang="en-US" dirty="0"/>
                    </a:p>
                  </a:txBody>
                  <a:tcPr/>
                </a:tc>
                <a:tc>
                  <a:txBody>
                    <a:bodyPr/>
                    <a:lstStyle/>
                    <a:p>
                      <a:r>
                        <a:rPr lang="en-US" dirty="0" smtClean="0"/>
                        <a:t>3-gram </a:t>
                      </a:r>
                      <a:r>
                        <a:rPr lang="en-US" dirty="0" err="1" smtClean="0"/>
                        <a:t>prec</a:t>
                      </a:r>
                      <a:endParaRPr lang="en-US" dirty="0"/>
                    </a:p>
                  </a:txBody>
                  <a:tcPr/>
                </a:tc>
                <a:tc>
                  <a:txBody>
                    <a:bodyPr/>
                    <a:lstStyle/>
                    <a:p>
                      <a:r>
                        <a:rPr lang="en-US" dirty="0" smtClean="0"/>
                        <a:t>4-gram </a:t>
                      </a:r>
                      <a:r>
                        <a:rPr lang="en-US" dirty="0" err="1" smtClean="0"/>
                        <a:t>prec</a:t>
                      </a:r>
                      <a:endParaRPr lang="en-US" dirty="0"/>
                    </a:p>
                  </a:txBody>
                  <a:tcPr/>
                </a:tc>
                <a:tc>
                  <a:txBody>
                    <a:bodyPr/>
                    <a:lstStyle/>
                    <a:p>
                      <a:r>
                        <a:rPr lang="en-US" dirty="0" smtClean="0"/>
                        <a:t>geometric mean</a:t>
                      </a:r>
                      <a:endParaRPr lang="en-US" dirty="0"/>
                    </a:p>
                  </a:txBody>
                  <a:tcPr/>
                </a:tc>
                <a:tc>
                  <a:txBody>
                    <a:bodyPr/>
                    <a:lstStyle/>
                    <a:p>
                      <a:r>
                        <a:rPr lang="en-US" dirty="0" smtClean="0"/>
                        <a:t>length ratio</a:t>
                      </a:r>
                      <a:r>
                        <a:rPr lang="en-US" baseline="0" dirty="0" smtClean="0"/>
                        <a:t> c/r</a:t>
                      </a:r>
                      <a:endParaRPr lang="en-US" dirty="0"/>
                    </a:p>
                  </a:txBody>
                  <a:tcPr/>
                </a:tc>
                <a:tc>
                  <a:txBody>
                    <a:bodyPr/>
                    <a:lstStyle/>
                    <a:p>
                      <a:r>
                        <a:rPr lang="en-US" dirty="0" smtClean="0"/>
                        <a:t>length penalty e^(1-r/c)</a:t>
                      </a:r>
                      <a:endParaRPr lang="en-US" dirty="0"/>
                    </a:p>
                  </a:txBody>
                  <a:tcPr/>
                </a:tc>
              </a:tr>
              <a:tr h="370840">
                <a:tc>
                  <a:txBody>
                    <a:bodyPr/>
                    <a:lstStyle/>
                    <a:p>
                      <a:r>
                        <a:rPr lang="en-US" dirty="0" smtClean="0"/>
                        <a:t>Israeli officials responsible of airport safety</a:t>
                      </a:r>
                      <a:endParaRPr lang="en-US" dirty="0"/>
                    </a:p>
                  </a:txBody>
                  <a:tcPr/>
                </a:tc>
                <a:tc>
                  <a:txBody>
                    <a:bodyPr/>
                    <a:lstStyle/>
                    <a:p>
                      <a:r>
                        <a:rPr lang="en-US" dirty="0" smtClean="0"/>
                        <a:t>4 / 6</a:t>
                      </a:r>
                      <a:endParaRPr lang="en-US" dirty="0"/>
                    </a:p>
                  </a:txBody>
                  <a:tcPr/>
                </a:tc>
                <a:tc>
                  <a:txBody>
                    <a:bodyPr/>
                    <a:lstStyle/>
                    <a:p>
                      <a:r>
                        <a:rPr lang="en-US" dirty="0" smtClean="0"/>
                        <a:t>1 / 5</a:t>
                      </a:r>
                      <a:endParaRPr lang="en-US" dirty="0"/>
                    </a:p>
                  </a:txBody>
                  <a:tcPr/>
                </a:tc>
                <a:tc>
                  <a:txBody>
                    <a:bodyPr/>
                    <a:lstStyle/>
                    <a:p>
                      <a:r>
                        <a:rPr lang="en-US" dirty="0" smtClean="0"/>
                        <a:t>0 / 4</a:t>
                      </a:r>
                      <a:endParaRPr lang="en-US" dirty="0"/>
                    </a:p>
                  </a:txBody>
                  <a:tcPr/>
                </a:tc>
                <a:tc>
                  <a:txBody>
                    <a:bodyPr/>
                    <a:lstStyle/>
                    <a:p>
                      <a:r>
                        <a:rPr lang="en-US" dirty="0" smtClean="0"/>
                        <a:t>0 /3</a:t>
                      </a:r>
                      <a:endParaRPr lang="en-US" dirty="0"/>
                    </a:p>
                  </a:txBody>
                  <a:tcPr/>
                </a:tc>
                <a:tc>
                  <a:txBody>
                    <a:bodyPr/>
                    <a:lstStyle/>
                    <a:p>
                      <a:r>
                        <a:rPr lang="en-US" dirty="0" smtClean="0"/>
                        <a:t>0</a:t>
                      </a:r>
                      <a:endParaRPr lang="en-US" dirty="0"/>
                    </a:p>
                  </a:txBody>
                  <a:tcPr/>
                </a:tc>
                <a:tc>
                  <a:txBody>
                    <a:bodyPr/>
                    <a:lstStyle/>
                    <a:p>
                      <a:r>
                        <a:rPr lang="en-US" dirty="0" smtClean="0"/>
                        <a:t>6 / 7</a:t>
                      </a:r>
                      <a:endParaRPr lang="en-US" dirty="0"/>
                    </a:p>
                  </a:txBody>
                  <a:tcPr/>
                </a:tc>
                <a:tc>
                  <a:txBody>
                    <a:bodyPr/>
                    <a:lstStyle/>
                    <a:p>
                      <a:r>
                        <a:rPr lang="en-US" dirty="0" smtClean="0"/>
                        <a:t>.846</a:t>
                      </a:r>
                      <a:endParaRPr lang="en-US" dirty="0"/>
                    </a:p>
                  </a:txBody>
                  <a:tcPr/>
                </a:tc>
              </a:tr>
              <a:tr h="370840">
                <a:tc>
                  <a:txBody>
                    <a:bodyPr/>
                    <a:lstStyle/>
                    <a:p>
                      <a:r>
                        <a:rPr lang="en-US" dirty="0" smtClean="0"/>
                        <a:t>airport security Israeli officials are responsible </a:t>
                      </a:r>
                      <a:endParaRPr lang="en-US" dirty="0"/>
                    </a:p>
                  </a:txBody>
                  <a:tcPr/>
                </a:tc>
                <a:tc>
                  <a:txBody>
                    <a:bodyPr/>
                    <a:lstStyle/>
                    <a:p>
                      <a:r>
                        <a:rPr lang="en-US" dirty="0" smtClean="0"/>
                        <a:t>6 /</a:t>
                      </a:r>
                      <a:r>
                        <a:rPr lang="en-US" baseline="0" dirty="0" smtClean="0"/>
                        <a:t> 6</a:t>
                      </a:r>
                      <a:endParaRPr lang="en-US" dirty="0"/>
                    </a:p>
                  </a:txBody>
                  <a:tcPr/>
                </a:tc>
                <a:tc>
                  <a:txBody>
                    <a:bodyPr/>
                    <a:lstStyle/>
                    <a:p>
                      <a:r>
                        <a:rPr lang="en-US" dirty="0" smtClean="0"/>
                        <a:t>4 / 5</a:t>
                      </a:r>
                      <a:endParaRPr lang="en-US" dirty="0"/>
                    </a:p>
                  </a:txBody>
                  <a:tcPr/>
                </a:tc>
                <a:tc>
                  <a:txBody>
                    <a:bodyPr/>
                    <a:lstStyle/>
                    <a:p>
                      <a:r>
                        <a:rPr lang="en-US" dirty="0" smtClean="0"/>
                        <a:t>2 / 4</a:t>
                      </a:r>
                      <a:endParaRPr lang="en-US" dirty="0"/>
                    </a:p>
                  </a:txBody>
                  <a:tcPr/>
                </a:tc>
                <a:tc>
                  <a:txBody>
                    <a:bodyPr/>
                    <a:lstStyle/>
                    <a:p>
                      <a:r>
                        <a:rPr lang="en-US" dirty="0" smtClean="0"/>
                        <a:t>1 / 3</a:t>
                      </a:r>
                      <a:endParaRPr lang="en-US" dirty="0"/>
                    </a:p>
                  </a:txBody>
                  <a:tcPr/>
                </a:tc>
                <a:tc>
                  <a:txBody>
                    <a:bodyPr/>
                    <a:lstStyle/>
                    <a:p>
                      <a:r>
                        <a:rPr lang="en-US" dirty="0" smtClean="0"/>
                        <a:t>.604</a:t>
                      </a:r>
                      <a:endParaRPr lang="en-US" dirty="0"/>
                    </a:p>
                  </a:txBody>
                  <a:tcPr/>
                </a:tc>
                <a:tc>
                  <a:txBody>
                    <a:bodyPr/>
                    <a:lstStyle/>
                    <a:p>
                      <a:r>
                        <a:rPr lang="en-US" dirty="0" smtClean="0"/>
                        <a:t>6 / 7</a:t>
                      </a:r>
                      <a:endParaRPr lang="en-US" dirty="0"/>
                    </a:p>
                  </a:txBody>
                  <a:tcPr/>
                </a:tc>
                <a:tc>
                  <a:txBody>
                    <a:bodyPr/>
                    <a:lstStyle/>
                    <a:p>
                      <a:r>
                        <a:rPr lang="en-US" dirty="0" smtClean="0"/>
                        <a:t>.846</a:t>
                      </a:r>
                      <a:endParaRPr lang="en-US" dirty="0"/>
                    </a:p>
                  </a:txBody>
                  <a:tcPr/>
                </a:tc>
              </a:tr>
              <a:tr h="370840">
                <a:tc>
                  <a:txBody>
                    <a:bodyPr/>
                    <a:lstStyle/>
                    <a:p>
                      <a:r>
                        <a:rPr lang="en-US" dirty="0" smtClean="0"/>
                        <a:t>the the the the the the the</a:t>
                      </a:r>
                      <a:endParaRPr lang="en-US" dirty="0"/>
                    </a:p>
                  </a:txBody>
                  <a:tcPr/>
                </a:tc>
                <a:tc>
                  <a:txBody>
                    <a:bodyPr/>
                    <a:lstStyle/>
                    <a:p>
                      <a:r>
                        <a:rPr lang="en-US" dirty="0" smtClean="0"/>
                        <a:t>0 / 7</a:t>
                      </a:r>
                      <a:endParaRPr lang="en-US" dirty="0"/>
                    </a:p>
                  </a:txBody>
                  <a:tcPr/>
                </a:tc>
                <a:tc>
                  <a:txBody>
                    <a:bodyPr/>
                    <a:lstStyle/>
                    <a:p>
                      <a:r>
                        <a:rPr lang="en-US" dirty="0" smtClean="0"/>
                        <a:t>0 / 6</a:t>
                      </a:r>
                      <a:endParaRPr lang="en-US" dirty="0"/>
                    </a:p>
                  </a:txBody>
                  <a:tcPr/>
                </a:tc>
                <a:tc>
                  <a:txBody>
                    <a:bodyPr/>
                    <a:lstStyle/>
                    <a:p>
                      <a:r>
                        <a:rPr lang="en-US" dirty="0" smtClean="0"/>
                        <a:t>0 /5</a:t>
                      </a:r>
                      <a:endParaRPr lang="en-US" dirty="0"/>
                    </a:p>
                  </a:txBody>
                  <a:tcPr/>
                </a:tc>
                <a:tc>
                  <a:txBody>
                    <a:bodyPr/>
                    <a:lstStyle/>
                    <a:p>
                      <a:r>
                        <a:rPr lang="en-US" dirty="0" smtClean="0"/>
                        <a:t>0 /4</a:t>
                      </a:r>
                      <a:endParaRPr lang="en-US" dirty="0"/>
                    </a:p>
                  </a:txBody>
                  <a:tcPr/>
                </a:tc>
                <a:tc>
                  <a:txBody>
                    <a:bodyPr/>
                    <a:lstStyle/>
                    <a:p>
                      <a:r>
                        <a:rPr lang="en-US" dirty="0" smtClean="0"/>
                        <a:t>0</a:t>
                      </a:r>
                      <a:endParaRPr lang="en-US" dirty="0"/>
                    </a:p>
                  </a:txBody>
                  <a:tcPr/>
                </a:tc>
                <a:tc>
                  <a:txBody>
                    <a:bodyPr/>
                    <a:lstStyle/>
                    <a:p>
                      <a:r>
                        <a:rPr lang="en-US" dirty="0" smtClean="0"/>
                        <a:t>7</a:t>
                      </a:r>
                      <a:r>
                        <a:rPr lang="en-US" baseline="0" dirty="0" smtClean="0"/>
                        <a:t> </a:t>
                      </a:r>
                      <a:r>
                        <a:rPr lang="en-US" dirty="0" smtClean="0"/>
                        <a:t>/ 7</a:t>
                      </a:r>
                      <a:endParaRPr lang="en-US" dirty="0"/>
                    </a:p>
                  </a:txBody>
                  <a:tcPr/>
                </a:tc>
                <a:tc>
                  <a:txBody>
                    <a:bodyPr/>
                    <a:lstStyle/>
                    <a:p>
                      <a:r>
                        <a:rPr lang="en-US" dirty="0" smtClean="0"/>
                        <a:t>1</a:t>
                      </a:r>
                      <a:endParaRPr lang="en-US" dirty="0"/>
                    </a:p>
                  </a:txBody>
                  <a:tcPr/>
                </a:tc>
              </a:tr>
              <a:tr h="370840">
                <a:tc>
                  <a:txBody>
                    <a:bodyPr/>
                    <a:lstStyle/>
                    <a:p>
                      <a:r>
                        <a:rPr lang="en-US" dirty="0" smtClean="0"/>
                        <a:t>officials are responsible for</a:t>
                      </a:r>
                      <a:endParaRPr lang="en-US" dirty="0"/>
                    </a:p>
                  </a:txBody>
                  <a:tcPr/>
                </a:tc>
                <a:tc>
                  <a:txBody>
                    <a:bodyPr/>
                    <a:lstStyle/>
                    <a:p>
                      <a:r>
                        <a:rPr lang="en-US" dirty="0" smtClean="0"/>
                        <a:t>4/4</a:t>
                      </a:r>
                      <a:endParaRPr lang="en-US" dirty="0"/>
                    </a:p>
                  </a:txBody>
                  <a:tcPr/>
                </a:tc>
                <a:tc>
                  <a:txBody>
                    <a:bodyPr/>
                    <a:lstStyle/>
                    <a:p>
                      <a:r>
                        <a:rPr lang="en-US" dirty="0" smtClean="0"/>
                        <a:t>3/3</a:t>
                      </a:r>
                      <a:endParaRPr lang="en-US" dirty="0"/>
                    </a:p>
                  </a:txBody>
                  <a:tcPr/>
                </a:tc>
                <a:tc>
                  <a:txBody>
                    <a:bodyPr/>
                    <a:lstStyle/>
                    <a:p>
                      <a:r>
                        <a:rPr lang="en-US" dirty="0" smtClean="0"/>
                        <a:t>2/2</a:t>
                      </a:r>
                      <a:endParaRPr lang="en-US" dirty="0"/>
                    </a:p>
                  </a:txBody>
                  <a:tcPr/>
                </a:tc>
                <a:tc>
                  <a:txBody>
                    <a:bodyPr/>
                    <a:lstStyle/>
                    <a:p>
                      <a:r>
                        <a:rPr lang="en-US" dirty="0" smtClean="0"/>
                        <a:t>1/1</a:t>
                      </a:r>
                      <a:endParaRPr lang="en-US" dirty="0"/>
                    </a:p>
                  </a:txBody>
                  <a:tcPr/>
                </a:tc>
                <a:tc>
                  <a:txBody>
                    <a:bodyPr/>
                    <a:lstStyle/>
                    <a:p>
                      <a:r>
                        <a:rPr lang="en-US" dirty="0" smtClean="0"/>
                        <a:t>1</a:t>
                      </a:r>
                      <a:endParaRPr lang="en-US" dirty="0"/>
                    </a:p>
                  </a:txBody>
                  <a:tcPr/>
                </a:tc>
                <a:tc>
                  <a:txBody>
                    <a:bodyPr/>
                    <a:lstStyle/>
                    <a:p>
                      <a:r>
                        <a:rPr lang="en-US" dirty="0" smtClean="0"/>
                        <a:t>4/7</a:t>
                      </a:r>
                      <a:endParaRPr lang="en-US" dirty="0"/>
                    </a:p>
                  </a:txBody>
                  <a:tcPr/>
                </a:tc>
                <a:tc>
                  <a:txBody>
                    <a:bodyPr/>
                    <a:lstStyle/>
                    <a:p>
                      <a:r>
                        <a:rPr lang="en-US" dirty="0" smtClean="0"/>
                        <a:t>.472</a:t>
                      </a:r>
                      <a:endParaRPr lang="en-US" dirty="0"/>
                    </a:p>
                  </a:txBody>
                  <a:tcPr/>
                </a:tc>
              </a:tr>
            </a:tbl>
          </a:graphicData>
        </a:graphic>
      </p:graphicFrame>
      <p:sp>
        <p:nvSpPr>
          <p:cNvPr id="5" name="TextBox 4"/>
          <p:cNvSpPr txBox="1"/>
          <p:nvPr/>
        </p:nvSpPr>
        <p:spPr>
          <a:xfrm>
            <a:off x="10869067" y="2154640"/>
            <a:ext cx="667170" cy="369332"/>
          </a:xfrm>
          <a:prstGeom prst="rect">
            <a:avLst/>
          </a:prstGeom>
          <a:noFill/>
        </p:spPr>
        <p:txBody>
          <a:bodyPr wrap="none" rtlCol="0">
            <a:spAutoFit/>
          </a:bodyPr>
          <a:lstStyle/>
          <a:p>
            <a:r>
              <a:rPr lang="en-US" dirty="0" smtClean="0"/>
              <a:t>BLEU</a:t>
            </a:r>
            <a:endParaRPr lang="en-US" dirty="0"/>
          </a:p>
        </p:txBody>
      </p:sp>
      <p:sp>
        <p:nvSpPr>
          <p:cNvPr id="6" name="TextBox 5"/>
          <p:cNvSpPr txBox="1"/>
          <p:nvPr/>
        </p:nvSpPr>
        <p:spPr>
          <a:xfrm>
            <a:off x="11156933" y="2971800"/>
            <a:ext cx="45719" cy="369332"/>
          </a:xfrm>
          <a:prstGeom prst="rect">
            <a:avLst/>
          </a:prstGeom>
          <a:noFill/>
        </p:spPr>
        <p:txBody>
          <a:bodyPr wrap="square" rtlCol="0">
            <a:spAutoFit/>
          </a:bodyPr>
          <a:lstStyle/>
          <a:p>
            <a:r>
              <a:rPr lang="en-US" dirty="0" smtClean="0"/>
              <a:t>0</a:t>
            </a:r>
            <a:endParaRPr lang="en-US" dirty="0"/>
          </a:p>
        </p:txBody>
      </p:sp>
      <p:sp>
        <p:nvSpPr>
          <p:cNvPr id="7" name="TextBox 6"/>
          <p:cNvSpPr txBox="1"/>
          <p:nvPr/>
        </p:nvSpPr>
        <p:spPr>
          <a:xfrm>
            <a:off x="10910888" y="3797022"/>
            <a:ext cx="593432" cy="369332"/>
          </a:xfrm>
          <a:prstGeom prst="rect">
            <a:avLst/>
          </a:prstGeom>
          <a:noFill/>
        </p:spPr>
        <p:txBody>
          <a:bodyPr wrap="none" rtlCol="0">
            <a:spAutoFit/>
          </a:bodyPr>
          <a:lstStyle/>
          <a:p>
            <a:r>
              <a:rPr lang="en-US" dirty="0" smtClean="0"/>
              <a:t>.511</a:t>
            </a:r>
            <a:endParaRPr lang="en-US" dirty="0"/>
          </a:p>
        </p:txBody>
      </p:sp>
      <p:sp>
        <p:nvSpPr>
          <p:cNvPr id="8" name="TextBox 7"/>
          <p:cNvSpPr txBox="1"/>
          <p:nvPr/>
        </p:nvSpPr>
        <p:spPr>
          <a:xfrm>
            <a:off x="11051809" y="4381694"/>
            <a:ext cx="301686" cy="369332"/>
          </a:xfrm>
          <a:prstGeom prst="rect">
            <a:avLst/>
          </a:prstGeom>
          <a:noFill/>
        </p:spPr>
        <p:txBody>
          <a:bodyPr wrap="none" rtlCol="0">
            <a:spAutoFit/>
          </a:bodyPr>
          <a:lstStyle/>
          <a:p>
            <a:r>
              <a:rPr lang="en-US" smtClean="0"/>
              <a:t>0</a:t>
            </a:r>
            <a:endParaRPr lang="en-US"/>
          </a:p>
        </p:txBody>
      </p:sp>
      <p:sp>
        <p:nvSpPr>
          <p:cNvPr id="9" name="TextBox 8"/>
          <p:cNvSpPr txBox="1"/>
          <p:nvPr/>
        </p:nvSpPr>
        <p:spPr>
          <a:xfrm>
            <a:off x="10910888" y="4999030"/>
            <a:ext cx="593432" cy="369332"/>
          </a:xfrm>
          <a:prstGeom prst="rect">
            <a:avLst/>
          </a:prstGeom>
          <a:noFill/>
        </p:spPr>
        <p:txBody>
          <a:bodyPr wrap="none" rtlCol="0">
            <a:spAutoFit/>
          </a:bodyPr>
          <a:lstStyle/>
          <a:p>
            <a:r>
              <a:rPr lang="en-US" dirty="0" smtClean="0"/>
              <a:t>.472</a:t>
            </a:r>
            <a:endParaRPr lang="en-US" dirty="0"/>
          </a:p>
        </p:txBody>
      </p:sp>
      <p:sp>
        <p:nvSpPr>
          <p:cNvPr id="10" name="Rectangle 9"/>
          <p:cNvSpPr/>
          <p:nvPr/>
        </p:nvSpPr>
        <p:spPr>
          <a:xfrm>
            <a:off x="3629465" y="2744076"/>
            <a:ext cx="7906772"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567317" y="2744076"/>
            <a:ext cx="7906772"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505169" y="2738242"/>
            <a:ext cx="7906772"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703295" y="2723384"/>
            <a:ext cx="7906772"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869372" y="2722369"/>
            <a:ext cx="7906772"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9081427" y="2678357"/>
            <a:ext cx="3423137"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0808821" y="2658401"/>
            <a:ext cx="3423137"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4201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7"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BLEU Best Practices</a:t>
            </a:r>
            <a:endParaRPr lang="en-US" dirty="0"/>
          </a:p>
        </p:txBody>
      </p:sp>
      <p:sp>
        <p:nvSpPr>
          <p:cNvPr id="3" name="Content Placeholder 2"/>
          <p:cNvSpPr>
            <a:spLocks noGrp="1"/>
          </p:cNvSpPr>
          <p:nvPr>
            <p:ph idx="1"/>
          </p:nvPr>
        </p:nvSpPr>
        <p:spPr/>
        <p:txBody>
          <a:bodyPr/>
          <a:lstStyle/>
          <a:p>
            <a:r>
              <a:rPr lang="en-US" dirty="0" smtClean="0"/>
              <a:t>Score over a </a:t>
            </a:r>
            <a:r>
              <a:rPr lang="en-US" u="sng" dirty="0" smtClean="0"/>
              <a:t>corpus</a:t>
            </a:r>
            <a:r>
              <a:rPr lang="en-US" dirty="0" smtClean="0"/>
              <a:t> of sentences, not a single sentence</a:t>
            </a:r>
          </a:p>
          <a:p>
            <a:pPr lvl="1"/>
            <a:r>
              <a:rPr lang="en-US" dirty="0" smtClean="0"/>
              <a:t>Low chance of zero 4-gram matches; which leads to 0 BLEU</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endParaRPr lang="en-US" dirty="0"/>
          </a:p>
        </p:txBody>
      </p:sp>
      <p:graphicFrame>
        <p:nvGraphicFramePr>
          <p:cNvPr id="14" name="Table 13"/>
          <p:cNvGraphicFramePr>
            <a:graphicFrameLocks noGrp="1"/>
          </p:cNvGraphicFramePr>
          <p:nvPr>
            <p:extLst>
              <p:ext uri="{D42A27DB-BD31-4B8C-83A1-F6EECF244321}">
                <p14:modId xmlns:p14="http://schemas.microsoft.com/office/powerpoint/2010/main" val="261414334"/>
              </p:ext>
            </p:extLst>
          </p:nvPr>
        </p:nvGraphicFramePr>
        <p:xfrm>
          <a:off x="347138" y="3956741"/>
          <a:ext cx="9570580" cy="889626"/>
        </p:xfrm>
        <a:graphic>
          <a:graphicData uri="http://schemas.openxmlformats.org/drawingml/2006/table">
            <a:tbl>
              <a:tblPr>
                <a:tableStyleId>{5C22544A-7EE6-4342-B048-85BDC9FD1C3A}</a:tableStyleId>
              </a:tblPr>
              <a:tblGrid>
                <a:gridCol w="957058"/>
                <a:gridCol w="957058"/>
                <a:gridCol w="957058"/>
                <a:gridCol w="957058"/>
                <a:gridCol w="957058"/>
                <a:gridCol w="957058"/>
                <a:gridCol w="957058"/>
                <a:gridCol w="957058"/>
                <a:gridCol w="957058"/>
                <a:gridCol w="957058"/>
              </a:tblGrid>
              <a:tr h="296542">
                <a:tc>
                  <a:txBody>
                    <a:bodyPr/>
                    <a:lstStyle/>
                    <a:p>
                      <a:pPr algn="l" fontAlgn="b"/>
                      <a:endParaRPr lang="en-US" sz="1800" b="0" i="0" u="none" strike="noStrike" dirty="0">
                        <a:solidFill>
                          <a:srgbClr val="000000"/>
                        </a:solidFill>
                        <a:effectLst/>
                        <a:latin typeface="Calibri" charset="0"/>
                      </a:endParaRPr>
                    </a:p>
                  </a:txBody>
                  <a:tcPr marL="6350" marR="6350" marT="6350" marB="0" anchor="b"/>
                </a:tc>
                <a:tc>
                  <a:txBody>
                    <a:bodyPr/>
                    <a:lstStyle/>
                    <a:p>
                      <a:pPr algn="l" fontAlgn="b"/>
                      <a:r>
                        <a:rPr lang="en-US" sz="1800" u="none" strike="noStrike" dirty="0">
                          <a:effectLst/>
                        </a:rPr>
                        <a:t>1g match</a:t>
                      </a:r>
                      <a:endParaRPr lang="en-US" sz="1800" b="0" i="0" u="none" strike="noStrike" dirty="0">
                        <a:solidFill>
                          <a:srgbClr val="000000"/>
                        </a:solidFill>
                        <a:effectLst/>
                        <a:latin typeface="Calibri" charset="0"/>
                      </a:endParaRPr>
                    </a:p>
                  </a:txBody>
                  <a:tcPr marL="6350" marR="6350" marT="6350" marB="0" anchor="b"/>
                </a:tc>
                <a:tc>
                  <a:txBody>
                    <a:bodyPr/>
                    <a:lstStyle/>
                    <a:p>
                      <a:pPr algn="l" fontAlgn="b"/>
                      <a:r>
                        <a:rPr lang="en-US" sz="1800" u="none" strike="noStrike">
                          <a:effectLst/>
                        </a:rPr>
                        <a:t>1g hyp</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2g match</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2g hyp</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3g match</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3g hyp</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4g match</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4g hyp</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ref len</a:t>
                      </a:r>
                      <a:endParaRPr lang="en-US" sz="1800" b="0" i="0" u="none" strike="noStrike">
                        <a:solidFill>
                          <a:srgbClr val="000000"/>
                        </a:solidFill>
                        <a:effectLst/>
                        <a:latin typeface="Calibri" charset="0"/>
                      </a:endParaRPr>
                    </a:p>
                  </a:txBody>
                  <a:tcPr marL="6350" marR="6350" marT="6350" marB="0" anchor="b"/>
                </a:tc>
              </a:tr>
              <a:tr h="296542">
                <a:tc>
                  <a:txBody>
                    <a:bodyPr/>
                    <a:lstStyle/>
                    <a:p>
                      <a:pPr algn="l" fontAlgn="b"/>
                      <a:r>
                        <a:rPr lang="en-US" sz="1800" u="none" strike="noStrike">
                          <a:effectLst/>
                        </a:rPr>
                        <a:t>s1</a:t>
                      </a:r>
                      <a:endParaRPr lang="en-US" sz="1800" b="0" i="0" u="none" strike="noStrike">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8</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is-IS" sz="1800" u="none" strike="noStrike" dirty="0">
                          <a:effectLst/>
                        </a:rPr>
                        <a:t>23</a:t>
                      </a:r>
                      <a:endParaRPr lang="is-I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a:effectLst/>
                        </a:rPr>
                        <a:t>3</a:t>
                      </a:r>
                      <a:endParaRPr lang="en-US" sz="1800" b="0" i="0" u="none" strike="noStrike">
                        <a:solidFill>
                          <a:srgbClr val="000000"/>
                        </a:solidFill>
                        <a:effectLst/>
                        <a:latin typeface="Calibri" charset="0"/>
                      </a:endParaRPr>
                    </a:p>
                  </a:txBody>
                  <a:tcPr marL="6350" marR="6350" marT="6350" marB="0" anchor="b"/>
                </a:tc>
                <a:tc>
                  <a:txBody>
                    <a:bodyPr/>
                    <a:lstStyle/>
                    <a:p>
                      <a:pPr algn="r" fontAlgn="b"/>
                      <a:r>
                        <a:rPr lang="is-IS" sz="1800" u="none" strike="noStrike">
                          <a:effectLst/>
                        </a:rPr>
                        <a:t>22</a:t>
                      </a:r>
                      <a:endParaRPr lang="is-IS" sz="1800" b="0" i="0" u="none" strike="noStrike">
                        <a:solidFill>
                          <a:srgbClr val="000000"/>
                        </a:solidFill>
                        <a:effectLst/>
                        <a:latin typeface="Calibri" charset="0"/>
                      </a:endParaRPr>
                    </a:p>
                  </a:txBody>
                  <a:tcPr marL="6350" marR="6350" marT="6350" marB="0" anchor="b"/>
                </a:tc>
                <a:tc>
                  <a:txBody>
                    <a:bodyPr/>
                    <a:lstStyle/>
                    <a:p>
                      <a:pPr algn="r" fontAlgn="b"/>
                      <a:r>
                        <a:rPr lang="en-US" sz="1800" u="none" strike="noStrike">
                          <a:effectLst/>
                        </a:rPr>
                        <a:t>1</a:t>
                      </a:r>
                      <a:endParaRPr lang="en-US" sz="1800" b="0" i="0" u="none" strike="noStrike">
                        <a:solidFill>
                          <a:srgbClr val="000000"/>
                        </a:solidFill>
                        <a:effectLst/>
                        <a:latin typeface="Calibri" charset="0"/>
                      </a:endParaRPr>
                    </a:p>
                  </a:txBody>
                  <a:tcPr marL="6350" marR="6350" marT="6350" marB="0" anchor="b"/>
                </a:tc>
                <a:tc>
                  <a:txBody>
                    <a:bodyPr/>
                    <a:lstStyle/>
                    <a:p>
                      <a:pPr algn="r" fontAlgn="b"/>
                      <a:r>
                        <a:rPr lang="cs-CZ" sz="1800" u="none" strike="noStrike">
                          <a:effectLst/>
                        </a:rPr>
                        <a:t>21</a:t>
                      </a:r>
                      <a:endParaRPr lang="cs-CZ" sz="1800" b="0" i="0" u="none" strike="noStrike">
                        <a:solidFill>
                          <a:srgbClr val="000000"/>
                        </a:solidFill>
                        <a:effectLst/>
                        <a:latin typeface="Calibri" charset="0"/>
                      </a:endParaRPr>
                    </a:p>
                  </a:txBody>
                  <a:tcPr marL="6350" marR="6350" marT="6350" marB="0" anchor="b"/>
                </a:tc>
                <a:tc>
                  <a:txBody>
                    <a:bodyPr/>
                    <a:lstStyle/>
                    <a:p>
                      <a:pPr algn="r" fontAlgn="b"/>
                      <a:r>
                        <a:rPr lang="en-US" sz="1800" u="none" strike="noStrike">
                          <a:effectLst/>
                        </a:rPr>
                        <a:t>0</a:t>
                      </a:r>
                      <a:endParaRPr lang="en-US" sz="1800" b="0" i="0" u="none" strike="noStrike">
                        <a:solidFill>
                          <a:srgbClr val="000000"/>
                        </a:solidFill>
                        <a:effectLst/>
                        <a:latin typeface="Calibri" charset="0"/>
                      </a:endParaRPr>
                    </a:p>
                  </a:txBody>
                  <a:tcPr marL="6350" marR="6350" marT="6350" marB="0" anchor="b"/>
                </a:tc>
                <a:tc>
                  <a:txBody>
                    <a:bodyPr/>
                    <a:lstStyle/>
                    <a:p>
                      <a:pPr algn="r" fontAlgn="b"/>
                      <a:r>
                        <a:rPr lang="is-IS" sz="1800" u="none" strike="noStrike">
                          <a:effectLst/>
                        </a:rPr>
                        <a:t>20</a:t>
                      </a:r>
                      <a:endParaRPr lang="is-IS" sz="1800" b="0" i="0" u="none" strike="noStrike">
                        <a:solidFill>
                          <a:srgbClr val="000000"/>
                        </a:solidFill>
                        <a:effectLst/>
                        <a:latin typeface="Calibri" charset="0"/>
                      </a:endParaRPr>
                    </a:p>
                  </a:txBody>
                  <a:tcPr marL="6350" marR="6350" marT="6350" marB="0" anchor="b"/>
                </a:tc>
                <a:tc>
                  <a:txBody>
                    <a:bodyPr/>
                    <a:lstStyle/>
                    <a:p>
                      <a:pPr algn="r" fontAlgn="b"/>
                      <a:r>
                        <a:rPr lang="cs-CZ" sz="1800" u="none" strike="noStrike">
                          <a:effectLst/>
                        </a:rPr>
                        <a:t>21</a:t>
                      </a:r>
                      <a:endParaRPr lang="cs-CZ" sz="1800" b="0" i="0" u="none" strike="noStrike">
                        <a:solidFill>
                          <a:srgbClr val="000000"/>
                        </a:solidFill>
                        <a:effectLst/>
                        <a:latin typeface="Calibri" charset="0"/>
                      </a:endParaRPr>
                    </a:p>
                  </a:txBody>
                  <a:tcPr marL="6350" marR="6350" marT="6350" marB="0" anchor="b"/>
                </a:tc>
              </a:tr>
              <a:tr h="296542">
                <a:tc>
                  <a:txBody>
                    <a:bodyPr/>
                    <a:lstStyle/>
                    <a:p>
                      <a:pPr algn="l" fontAlgn="b"/>
                      <a:r>
                        <a:rPr lang="is-IS" sz="1800" u="none" strike="noStrike" dirty="0">
                          <a:effectLst/>
                        </a:rPr>
                        <a:t>s2</a:t>
                      </a:r>
                      <a:endParaRPr lang="is-IS" sz="1800" b="0" i="0" u="none" strike="noStrike" dirty="0">
                        <a:solidFill>
                          <a:srgbClr val="000000"/>
                        </a:solidFill>
                        <a:effectLst/>
                        <a:latin typeface="Calibri" charset="0"/>
                      </a:endParaRPr>
                    </a:p>
                  </a:txBody>
                  <a:tcPr marL="6350" marR="6350" marT="6350" marB="0" anchor="b"/>
                </a:tc>
                <a:tc>
                  <a:txBody>
                    <a:bodyPr/>
                    <a:lstStyle/>
                    <a:p>
                      <a:pPr algn="r" fontAlgn="b"/>
                      <a:r>
                        <a:rPr lang="cs-CZ" sz="1800" u="none" strike="noStrike">
                          <a:effectLst/>
                        </a:rPr>
                        <a:t>11</a:t>
                      </a:r>
                      <a:endParaRPr lang="cs-CZ" sz="1800" b="0" i="0" u="none" strike="noStrike">
                        <a:solidFill>
                          <a:srgbClr val="000000"/>
                        </a:solidFill>
                        <a:effectLst/>
                        <a:latin typeface="Calibri" charset="0"/>
                      </a:endParaRPr>
                    </a:p>
                  </a:txBody>
                  <a:tcPr marL="6350" marR="6350" marT="6350" marB="0" anchor="b"/>
                </a:tc>
                <a:tc>
                  <a:txBody>
                    <a:bodyPr/>
                    <a:lstStyle/>
                    <a:p>
                      <a:pPr algn="r" fontAlgn="b"/>
                      <a:r>
                        <a:rPr lang="is-IS" sz="1800" u="none" strike="noStrike" dirty="0">
                          <a:effectLst/>
                        </a:rPr>
                        <a:t>13</a:t>
                      </a:r>
                      <a:endParaRPr lang="is-I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7</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is-IS" sz="1800" u="none" strike="noStrike" dirty="0">
                          <a:effectLst/>
                        </a:rPr>
                        <a:t>12</a:t>
                      </a:r>
                      <a:endParaRPr lang="is-I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5</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cs-CZ" sz="1800" u="none" strike="noStrike" dirty="0">
                          <a:effectLst/>
                        </a:rPr>
                        <a:t>11</a:t>
                      </a:r>
                      <a:endParaRPr lang="cs-CZ"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3</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10</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17</a:t>
                      </a:r>
                      <a:endParaRPr lang="en-US" sz="1800" b="0" i="0" u="none" strike="noStrike" dirty="0">
                        <a:solidFill>
                          <a:srgbClr val="000000"/>
                        </a:solidFill>
                        <a:effectLst/>
                        <a:latin typeface="Calibri" charset="0"/>
                      </a:endParaRPr>
                    </a:p>
                  </a:txBody>
                  <a:tcPr marL="6350" marR="6350" marT="6350" marB="0" anchor="b"/>
                </a:tc>
              </a:tr>
            </a:tbl>
          </a:graphicData>
        </a:graphic>
      </p:graphicFrame>
      <p:graphicFrame>
        <p:nvGraphicFramePr>
          <p:cNvPr id="15" name="Table 14"/>
          <p:cNvGraphicFramePr>
            <a:graphicFrameLocks noGrp="1"/>
          </p:cNvGraphicFramePr>
          <p:nvPr>
            <p:extLst>
              <p:ext uri="{D42A27DB-BD31-4B8C-83A1-F6EECF244321}">
                <p14:modId xmlns:p14="http://schemas.microsoft.com/office/powerpoint/2010/main" val="34350057"/>
              </p:ext>
            </p:extLst>
          </p:nvPr>
        </p:nvGraphicFramePr>
        <p:xfrm>
          <a:off x="10102644" y="3956741"/>
          <a:ext cx="1519586" cy="842010"/>
        </p:xfrm>
        <a:graphic>
          <a:graphicData uri="http://schemas.openxmlformats.org/drawingml/2006/table">
            <a:tbl>
              <a:tblPr>
                <a:tableStyleId>{5C22544A-7EE6-4342-B048-85BDC9FD1C3A}</a:tableStyleId>
              </a:tblPr>
              <a:tblGrid>
                <a:gridCol w="1519586"/>
              </a:tblGrid>
              <a:tr h="203200">
                <a:tc>
                  <a:txBody>
                    <a:bodyPr/>
                    <a:lstStyle/>
                    <a:p>
                      <a:pPr algn="l" fontAlgn="b"/>
                      <a:r>
                        <a:rPr lang="en-US" sz="1800" u="none" strike="noStrike" dirty="0">
                          <a:effectLst/>
                        </a:rPr>
                        <a:t>bleu</a:t>
                      </a:r>
                      <a:endParaRPr lang="en-US" sz="1800" b="0" i="0" u="none" strike="noStrike" dirty="0">
                        <a:solidFill>
                          <a:srgbClr val="000000"/>
                        </a:solidFill>
                        <a:effectLst/>
                        <a:latin typeface="Calibri" charset="0"/>
                      </a:endParaRPr>
                    </a:p>
                  </a:txBody>
                  <a:tcPr marL="6350" marR="6350" marT="6350" marB="0" anchor="b"/>
                </a:tc>
              </a:tr>
              <a:tr h="203200">
                <a:tc>
                  <a:txBody>
                    <a:bodyPr/>
                    <a:lstStyle/>
                    <a:p>
                      <a:pPr algn="r" fontAlgn="b"/>
                      <a:r>
                        <a:rPr lang="en-US" sz="1800" u="none" strike="noStrike">
                          <a:effectLst/>
                        </a:rPr>
                        <a:t>0</a:t>
                      </a:r>
                      <a:endParaRPr lang="en-US" sz="1800" b="0" i="0" u="none" strike="noStrike">
                        <a:solidFill>
                          <a:srgbClr val="000000"/>
                        </a:solidFill>
                        <a:effectLst/>
                        <a:latin typeface="Calibri" charset="0"/>
                      </a:endParaRPr>
                    </a:p>
                  </a:txBody>
                  <a:tcPr marL="6350" marR="6350" marT="6350" marB="0" anchor="b"/>
                </a:tc>
              </a:tr>
              <a:tr h="203200">
                <a:tc>
                  <a:txBody>
                    <a:bodyPr/>
                    <a:lstStyle/>
                    <a:p>
                      <a:pPr algn="r" fontAlgn="b"/>
                      <a:r>
                        <a:rPr lang="nb-NO" sz="1800" u="none" strike="noStrike" dirty="0">
                          <a:effectLst/>
                        </a:rPr>
                        <a:t>0.374444196</a:t>
                      </a:r>
                      <a:endParaRPr lang="nb-NO" sz="1800" b="0" i="0" u="none" strike="noStrike" dirty="0">
                        <a:solidFill>
                          <a:srgbClr val="000000"/>
                        </a:solidFill>
                        <a:effectLst/>
                        <a:latin typeface="Calibri" charset="0"/>
                      </a:endParaRPr>
                    </a:p>
                  </a:txBody>
                  <a:tcPr marL="6350" marR="6350" marT="6350" marB="0" anchor="b"/>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608336805"/>
              </p:ext>
            </p:extLst>
          </p:nvPr>
        </p:nvGraphicFramePr>
        <p:xfrm>
          <a:off x="333075" y="4860436"/>
          <a:ext cx="9612780" cy="337004"/>
        </p:xfrm>
        <a:graphic>
          <a:graphicData uri="http://schemas.openxmlformats.org/drawingml/2006/table">
            <a:tbl>
              <a:tblPr>
                <a:tableStyleId>{5C22544A-7EE6-4342-B048-85BDC9FD1C3A}</a:tableStyleId>
              </a:tblPr>
              <a:tblGrid>
                <a:gridCol w="961278"/>
                <a:gridCol w="961278"/>
                <a:gridCol w="961278"/>
                <a:gridCol w="961278"/>
                <a:gridCol w="961278"/>
                <a:gridCol w="961278"/>
                <a:gridCol w="961278"/>
                <a:gridCol w="961278"/>
                <a:gridCol w="961278"/>
                <a:gridCol w="961278"/>
              </a:tblGrid>
              <a:tr h="337004">
                <a:tc>
                  <a:txBody>
                    <a:bodyPr/>
                    <a:lstStyle/>
                    <a:p>
                      <a:pPr algn="l" fontAlgn="b"/>
                      <a:r>
                        <a:rPr lang="en-US" sz="1800" u="none" strike="noStrike" dirty="0">
                          <a:effectLst/>
                        </a:rPr>
                        <a:t>SUM</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19</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cs-CZ" sz="1800" u="none" strike="noStrike" dirty="0">
                          <a:effectLst/>
                        </a:rPr>
                        <a:t>36</a:t>
                      </a:r>
                      <a:endParaRPr lang="cs-CZ"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10</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ru-RU" sz="1800" u="none" strike="noStrike" dirty="0">
                          <a:effectLst/>
                        </a:rPr>
                        <a:t>34</a:t>
                      </a:r>
                      <a:endParaRPr lang="ru-RU"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6</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is-IS" sz="1800" u="none" strike="noStrike" dirty="0">
                          <a:effectLst/>
                        </a:rPr>
                        <a:t>32</a:t>
                      </a:r>
                      <a:endParaRPr lang="is-I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3</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30</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38</a:t>
                      </a:r>
                      <a:endParaRPr lang="en-US" sz="1800" b="0" i="0" u="none" strike="noStrike" dirty="0">
                        <a:solidFill>
                          <a:srgbClr val="000000"/>
                        </a:solidFill>
                        <a:effectLst/>
                        <a:latin typeface="Calibri" charset="0"/>
                      </a:endParaRPr>
                    </a:p>
                  </a:txBody>
                  <a:tcPr marL="6350" marR="6350" marT="6350" marB="0" anchor="b"/>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375010780"/>
              </p:ext>
            </p:extLst>
          </p:nvPr>
        </p:nvGraphicFramePr>
        <p:xfrm>
          <a:off x="10102644" y="4927338"/>
          <a:ext cx="1519586" cy="280670"/>
        </p:xfrm>
        <a:graphic>
          <a:graphicData uri="http://schemas.openxmlformats.org/drawingml/2006/table">
            <a:tbl>
              <a:tblPr>
                <a:tableStyleId>{5C22544A-7EE6-4342-B048-85BDC9FD1C3A}</a:tableStyleId>
              </a:tblPr>
              <a:tblGrid>
                <a:gridCol w="1519586"/>
              </a:tblGrid>
              <a:tr h="270102">
                <a:tc>
                  <a:txBody>
                    <a:bodyPr/>
                    <a:lstStyle/>
                    <a:p>
                      <a:pPr algn="r" fontAlgn="b"/>
                      <a:r>
                        <a:rPr lang="is-IS" sz="1800" u="none" strike="noStrike" dirty="0">
                          <a:effectLst/>
                        </a:rPr>
                        <a:t>0.219718129</a:t>
                      </a:r>
                      <a:endParaRPr lang="is-IS" sz="1800" b="0" i="0" u="none" strike="noStrike" dirty="0">
                        <a:solidFill>
                          <a:srgbClr val="000000"/>
                        </a:solidFill>
                        <a:effectLst/>
                        <a:latin typeface="Calibri" charset="0"/>
                      </a:endParaRPr>
                    </a:p>
                  </a:txBody>
                  <a:tcPr marL="6350" marR="6350" marT="6350" marB="0" anchor="b"/>
                </a:tc>
              </a:tr>
            </a:tbl>
          </a:graphicData>
        </a:graphic>
      </p:graphicFrame>
    </p:spTree>
    <p:extLst>
      <p:ext uri="{BB962C8B-B14F-4D97-AF65-F5344CB8AC3E}">
        <p14:creationId xmlns:p14="http://schemas.microsoft.com/office/powerpoint/2010/main" val="422742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BLEU Best Practices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Use multiple references, when available</a:t>
            </a:r>
          </a:p>
          <a:p>
            <a:pPr lvl="1"/>
            <a:r>
              <a:rPr lang="en-US" dirty="0" smtClean="0"/>
              <a:t>allows synonyms, rephrasing</a:t>
            </a:r>
          </a:p>
          <a:p>
            <a:pPr lvl="1"/>
            <a:r>
              <a:rPr lang="en-US" dirty="0" smtClean="0"/>
              <a:t>expensive to create</a:t>
            </a:r>
          </a:p>
          <a:p>
            <a:r>
              <a:rPr lang="en-US" dirty="0" err="1" smtClean="0"/>
              <a:t>Hyp</a:t>
            </a:r>
            <a:r>
              <a:rPr lang="en-US" dirty="0" smtClean="0"/>
              <a:t>:</a:t>
            </a:r>
          </a:p>
          <a:p>
            <a:pPr lvl="1"/>
            <a:r>
              <a:rPr lang="en-US" dirty="0"/>
              <a:t>Israeli officials responsibility of airport </a:t>
            </a:r>
            <a:r>
              <a:rPr lang="en-US" dirty="0" smtClean="0"/>
              <a:t>safety</a:t>
            </a:r>
          </a:p>
          <a:p>
            <a:r>
              <a:rPr lang="en-US" dirty="0" smtClean="0"/>
              <a:t>Ref</a:t>
            </a:r>
          </a:p>
          <a:p>
            <a:pPr lvl="1"/>
            <a:r>
              <a:rPr lang="en-US" u="sng" dirty="0"/>
              <a:t>Israeli officials </a:t>
            </a:r>
            <a:r>
              <a:rPr lang="en-US" dirty="0"/>
              <a:t>are responsible for </a:t>
            </a:r>
            <a:r>
              <a:rPr lang="en-US" u="sng" dirty="0"/>
              <a:t>airport</a:t>
            </a:r>
            <a:r>
              <a:rPr lang="en-US" dirty="0"/>
              <a:t> </a:t>
            </a:r>
            <a:r>
              <a:rPr lang="en-US" dirty="0" smtClean="0"/>
              <a:t>security</a:t>
            </a:r>
          </a:p>
          <a:p>
            <a:r>
              <a:rPr lang="en-US" dirty="0" smtClean="0"/>
              <a:t>More refs</a:t>
            </a:r>
          </a:p>
          <a:p>
            <a:pPr lvl="1"/>
            <a:r>
              <a:rPr lang="en-US" dirty="0" smtClean="0"/>
              <a:t>Israel is in charge </a:t>
            </a:r>
            <a:r>
              <a:rPr lang="en-US" u="sng" dirty="0" smtClean="0"/>
              <a:t>of</a:t>
            </a:r>
            <a:r>
              <a:rPr lang="en-US" dirty="0" smtClean="0"/>
              <a:t> the security at this </a:t>
            </a:r>
            <a:r>
              <a:rPr lang="en-US" u="sng" dirty="0" smtClean="0"/>
              <a:t>airport</a:t>
            </a:r>
          </a:p>
          <a:p>
            <a:pPr lvl="1"/>
            <a:r>
              <a:rPr lang="en-US" dirty="0" smtClean="0"/>
              <a:t>The security work for this </a:t>
            </a:r>
            <a:r>
              <a:rPr lang="en-US" u="sng" dirty="0" smtClean="0"/>
              <a:t>airport</a:t>
            </a:r>
            <a:r>
              <a:rPr lang="en-US" dirty="0" smtClean="0"/>
              <a:t> is the </a:t>
            </a:r>
            <a:r>
              <a:rPr lang="en-US" u="sng" dirty="0" smtClean="0"/>
              <a:t>responsibility</a:t>
            </a:r>
            <a:r>
              <a:rPr lang="en-US" dirty="0" smtClean="0"/>
              <a:t> </a:t>
            </a:r>
            <a:r>
              <a:rPr lang="en-US" u="sng" dirty="0" smtClean="0"/>
              <a:t>of </a:t>
            </a:r>
            <a:r>
              <a:rPr lang="en-US" dirty="0" smtClean="0"/>
              <a:t>the </a:t>
            </a:r>
            <a:r>
              <a:rPr lang="en-US" u="sng" dirty="0" smtClean="0"/>
              <a:t>Israeli</a:t>
            </a:r>
            <a:r>
              <a:rPr lang="en-US" dirty="0" smtClean="0"/>
              <a:t> government</a:t>
            </a:r>
          </a:p>
          <a:p>
            <a:pPr lvl="1"/>
            <a:r>
              <a:rPr lang="en-US" u="sng" dirty="0" smtClean="0"/>
              <a:t>Israeli</a:t>
            </a:r>
            <a:r>
              <a:rPr lang="en-US" dirty="0" smtClean="0"/>
              <a:t> side was in charge </a:t>
            </a:r>
            <a:r>
              <a:rPr lang="en-US" u="sng" dirty="0" smtClean="0"/>
              <a:t>of</a:t>
            </a:r>
            <a:r>
              <a:rPr lang="en-US" dirty="0" smtClean="0"/>
              <a:t> the security </a:t>
            </a:r>
            <a:r>
              <a:rPr lang="en-US" u="sng" dirty="0" smtClean="0"/>
              <a:t>of</a:t>
            </a:r>
            <a:r>
              <a:rPr lang="en-US" dirty="0" smtClean="0"/>
              <a:t> this </a:t>
            </a:r>
            <a:r>
              <a:rPr lang="en-US" u="sng" dirty="0" smtClean="0"/>
              <a:t>airport</a:t>
            </a:r>
          </a:p>
          <a:p>
            <a:pPr lvl="1"/>
            <a:endParaRPr lang="en-US" dirty="0" smtClean="0"/>
          </a:p>
          <a:p>
            <a:pPr lvl="1"/>
            <a:endParaRPr lang="en-US" dirty="0" smtClean="0"/>
          </a:p>
          <a:p>
            <a:pPr lvl="1"/>
            <a:endParaRPr lang="en-US" dirty="0"/>
          </a:p>
          <a:p>
            <a:pPr lvl="1"/>
            <a:endParaRPr lang="en-US" dirty="0" smtClean="0"/>
          </a:p>
          <a:p>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281800912"/>
              </p:ext>
            </p:extLst>
          </p:nvPr>
        </p:nvGraphicFramePr>
        <p:xfrm>
          <a:off x="6428758" y="578168"/>
          <a:ext cx="5412659" cy="1112520"/>
        </p:xfrm>
        <a:graphic>
          <a:graphicData uri="http://schemas.openxmlformats.org/drawingml/2006/table">
            <a:tbl>
              <a:tblPr firstRow="1" bandRow="1">
                <a:tableStyleId>{5C22544A-7EE6-4342-B048-85BDC9FD1C3A}</a:tableStyleId>
              </a:tblPr>
              <a:tblGrid>
                <a:gridCol w="737420"/>
                <a:gridCol w="1194619"/>
                <a:gridCol w="1150374"/>
                <a:gridCol w="1165123"/>
                <a:gridCol w="1165123"/>
              </a:tblGrid>
              <a:tr h="370840">
                <a:tc>
                  <a:txBody>
                    <a:bodyPr/>
                    <a:lstStyle/>
                    <a:p>
                      <a:endParaRPr lang="en-US" dirty="0"/>
                    </a:p>
                  </a:txBody>
                  <a:tcPr/>
                </a:tc>
                <a:tc>
                  <a:txBody>
                    <a:bodyPr/>
                    <a:lstStyle/>
                    <a:p>
                      <a:r>
                        <a:rPr lang="en-US" dirty="0" smtClean="0"/>
                        <a:t>1g match</a:t>
                      </a:r>
                      <a:endParaRPr lang="en-US" dirty="0"/>
                    </a:p>
                  </a:txBody>
                  <a:tcPr/>
                </a:tc>
                <a:tc>
                  <a:txBody>
                    <a:bodyPr/>
                    <a:lstStyle/>
                    <a:p>
                      <a:r>
                        <a:rPr lang="en-US" dirty="0" smtClean="0"/>
                        <a:t>2g match</a:t>
                      </a:r>
                      <a:endParaRPr lang="en-US" dirty="0"/>
                    </a:p>
                  </a:txBody>
                  <a:tcPr/>
                </a:tc>
                <a:tc>
                  <a:txBody>
                    <a:bodyPr/>
                    <a:lstStyle/>
                    <a:p>
                      <a:r>
                        <a:rPr lang="en-US" dirty="0" smtClean="0"/>
                        <a:t>3g match</a:t>
                      </a:r>
                      <a:endParaRPr lang="en-US" dirty="0"/>
                    </a:p>
                  </a:txBody>
                  <a:tcPr/>
                </a:tc>
                <a:tc>
                  <a:txBody>
                    <a:bodyPr/>
                    <a:lstStyle/>
                    <a:p>
                      <a:r>
                        <a:rPr lang="en-US" dirty="0" smtClean="0"/>
                        <a:t>4g match</a:t>
                      </a:r>
                      <a:endParaRPr lang="en-US" dirty="0"/>
                    </a:p>
                  </a:txBody>
                  <a:tcPr/>
                </a:tc>
              </a:tr>
              <a:tr h="370840">
                <a:tc>
                  <a:txBody>
                    <a:bodyPr/>
                    <a:lstStyle/>
                    <a:p>
                      <a:r>
                        <a:rPr lang="en-US" dirty="0" smtClean="0"/>
                        <a:t>1 ref</a:t>
                      </a:r>
                      <a:endParaRPr lang="en-US" dirty="0"/>
                    </a:p>
                  </a:txBody>
                  <a:tcPr/>
                </a:tc>
                <a:tc>
                  <a:txBody>
                    <a:bodyPr/>
                    <a:lstStyle/>
                    <a:p>
                      <a:r>
                        <a:rPr lang="en-US" dirty="0" smtClean="0"/>
                        <a:t>3</a:t>
                      </a:r>
                      <a:endParaRPr lang="en-US" dirty="0"/>
                    </a:p>
                  </a:txBody>
                  <a:tcPr/>
                </a:tc>
                <a:tc>
                  <a:txBody>
                    <a:bodyPr/>
                    <a:lstStyle/>
                    <a:p>
                      <a:r>
                        <a:rPr lang="en-US" dirty="0" smtClean="0"/>
                        <a:t>1</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r>
              <a:tr h="370840">
                <a:tc>
                  <a:txBody>
                    <a:bodyPr/>
                    <a:lstStyle/>
                    <a:p>
                      <a:r>
                        <a:rPr lang="en-US" dirty="0" smtClean="0"/>
                        <a:t>4</a:t>
                      </a:r>
                      <a:r>
                        <a:rPr lang="en-US" smtClean="0"/>
                        <a:t> </a:t>
                      </a:r>
                      <a:r>
                        <a:rPr lang="en-US" dirty="0" smtClean="0"/>
                        <a:t>ref</a:t>
                      </a:r>
                      <a:endParaRPr lang="en-US" dirty="0"/>
                    </a:p>
                  </a:txBody>
                  <a:tcPr/>
                </a:tc>
                <a:tc>
                  <a:txBody>
                    <a:bodyPr/>
                    <a:lstStyle/>
                    <a:p>
                      <a:r>
                        <a:rPr lang="en-US" dirty="0" smtClean="0"/>
                        <a:t>5</a:t>
                      </a:r>
                      <a:endParaRPr lang="en-US" dirty="0"/>
                    </a:p>
                  </a:txBody>
                  <a:tcPr/>
                </a:tc>
                <a:tc>
                  <a:txBody>
                    <a:bodyPr/>
                    <a:lstStyle/>
                    <a:p>
                      <a:r>
                        <a:rPr lang="en-US" dirty="0" smtClean="0"/>
                        <a:t>2</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r>
            </a:tbl>
          </a:graphicData>
        </a:graphic>
      </p:graphicFrame>
      <p:sp>
        <p:nvSpPr>
          <p:cNvPr id="10" name="Rectangle 9"/>
          <p:cNvSpPr/>
          <p:nvPr/>
        </p:nvSpPr>
        <p:spPr>
          <a:xfrm>
            <a:off x="6428758" y="1355993"/>
            <a:ext cx="5412659" cy="3346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59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xit"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Refs mean recall is a bad idea</a:t>
            </a:r>
            <a:endParaRPr lang="en-US" dirty="0"/>
          </a:p>
        </p:txBody>
      </p:sp>
      <p:sp>
        <p:nvSpPr>
          <p:cNvPr id="3" name="Content Placeholder 2"/>
          <p:cNvSpPr>
            <a:spLocks noGrp="1"/>
          </p:cNvSpPr>
          <p:nvPr>
            <p:ph idx="1"/>
          </p:nvPr>
        </p:nvSpPr>
        <p:spPr/>
        <p:txBody>
          <a:bodyPr/>
          <a:lstStyle/>
          <a:p>
            <a:r>
              <a:rPr lang="en-US" dirty="0" smtClean="0"/>
              <a:t>Recall = # correct n-grams / # reference n-grams</a:t>
            </a:r>
          </a:p>
          <a:p>
            <a:r>
              <a:rPr lang="en-US" dirty="0" smtClean="0"/>
              <a:t>But consider this reference set:</a:t>
            </a:r>
          </a:p>
          <a:p>
            <a:pPr lvl="1"/>
            <a:r>
              <a:rPr lang="en-US" dirty="0" smtClean="0"/>
              <a:t>I always do</a:t>
            </a:r>
          </a:p>
          <a:p>
            <a:pPr lvl="1"/>
            <a:r>
              <a:rPr lang="en-US" dirty="0" smtClean="0"/>
              <a:t>I invariably do</a:t>
            </a:r>
          </a:p>
          <a:p>
            <a:pPr lvl="1"/>
            <a:r>
              <a:rPr lang="en-US" dirty="0" smtClean="0"/>
              <a:t>I perpetually do</a:t>
            </a:r>
          </a:p>
          <a:p>
            <a:r>
              <a:rPr lang="en-US" dirty="0" smtClean="0"/>
              <a:t>Which one of these hypotheses is better?</a:t>
            </a:r>
          </a:p>
          <a:p>
            <a:pPr lvl="1"/>
            <a:r>
              <a:rPr lang="en-US" dirty="0" smtClean="0"/>
              <a:t>I always do</a:t>
            </a:r>
          </a:p>
          <a:p>
            <a:pPr lvl="1"/>
            <a:r>
              <a:rPr lang="en-US" dirty="0" smtClean="0"/>
              <a:t>I always invariably perpetually do</a:t>
            </a:r>
            <a:endParaRPr lang="en-US" dirty="0"/>
          </a:p>
        </p:txBody>
      </p:sp>
    </p:spTree>
    <p:extLst>
      <p:ext uri="{BB962C8B-B14F-4D97-AF65-F5344CB8AC3E}">
        <p14:creationId xmlns:p14="http://schemas.microsoft.com/office/powerpoint/2010/main" val="1026486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 1: Pick the </a:t>
            </a:r>
            <a:r>
              <a:rPr lang="en-US" u="sng" dirty="0" smtClean="0"/>
              <a:t>best</a:t>
            </a:r>
            <a:r>
              <a:rPr lang="en-US" dirty="0" smtClean="0"/>
              <a:t> answer</a:t>
            </a:r>
            <a:endParaRPr lang="en-US" dirty="0"/>
          </a:p>
        </p:txBody>
      </p:sp>
      <p:sp>
        <p:nvSpPr>
          <p:cNvPr id="3" name="Content Placeholder 2"/>
          <p:cNvSpPr>
            <a:spLocks noGrp="1"/>
          </p:cNvSpPr>
          <p:nvPr>
            <p:ph idx="1"/>
          </p:nvPr>
        </p:nvSpPr>
        <p:spPr/>
        <p:txBody>
          <a:bodyPr/>
          <a:lstStyle/>
          <a:p>
            <a:r>
              <a:rPr lang="en-US" dirty="0" smtClean="0"/>
              <a:t>house is a </a:t>
            </a:r>
            <a:r>
              <a:rPr lang="en-US" u="sng" dirty="0" err="1" smtClean="0"/>
              <a:t>holonym</a:t>
            </a:r>
            <a:r>
              <a:rPr lang="en-US" dirty="0" smtClean="0"/>
              <a:t> of ....</a:t>
            </a:r>
          </a:p>
          <a:p>
            <a:pPr lvl="1"/>
            <a:r>
              <a:rPr lang="en-US" dirty="0" smtClean="0"/>
              <a:t>building</a:t>
            </a:r>
          </a:p>
          <a:p>
            <a:pPr lvl="1"/>
            <a:r>
              <a:rPr lang="en-US" dirty="0" smtClean="0"/>
              <a:t>cabin</a:t>
            </a:r>
          </a:p>
          <a:p>
            <a:pPr lvl="1"/>
            <a:r>
              <a:rPr lang="en-US" dirty="0" smtClean="0"/>
              <a:t>bathroom</a:t>
            </a:r>
          </a:p>
          <a:p>
            <a:pPr lvl="1"/>
            <a:r>
              <a:rPr lang="en-US" dirty="0" smtClean="0"/>
              <a:t>neighborhood</a:t>
            </a:r>
          </a:p>
          <a:p>
            <a:pPr lvl="1"/>
            <a:endParaRPr lang="en-US" dirty="0" smtClean="0"/>
          </a:p>
          <a:p>
            <a:pPr lvl="1"/>
            <a:endParaRPr lang="en-US" dirty="0"/>
          </a:p>
        </p:txBody>
      </p:sp>
    </p:spTree>
    <p:extLst>
      <p:ext uri="{BB962C8B-B14F-4D97-AF65-F5344CB8AC3E}">
        <p14:creationId xmlns:p14="http://schemas.microsoft.com/office/powerpoint/2010/main" val="12095262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Translation is a Very Old Problem</a:t>
            </a:r>
            <a:endParaRPr lang="en-US" dirty="0"/>
          </a:p>
        </p:txBody>
      </p:sp>
      <p:sp>
        <p:nvSpPr>
          <p:cNvPr id="3" name="Content Placeholder 2"/>
          <p:cNvSpPr>
            <a:spLocks noGrp="1"/>
          </p:cNvSpPr>
          <p:nvPr>
            <p:ph idx="1"/>
          </p:nvPr>
        </p:nvSpPr>
        <p:spPr>
          <a:xfrm>
            <a:off x="5400674" y="1825625"/>
            <a:ext cx="5953125" cy="4351338"/>
          </a:xfrm>
        </p:spPr>
        <p:txBody>
          <a:bodyPr/>
          <a:lstStyle/>
          <a:p>
            <a:r>
              <a:rPr lang="en-US" dirty="0" smtClean="0"/>
              <a:t>Rosetta Stone</a:t>
            </a:r>
          </a:p>
          <a:p>
            <a:r>
              <a:rPr lang="en-US" dirty="0" smtClean="0"/>
              <a:t>Hieroglyphics, Demotic, Ancient Greek</a:t>
            </a:r>
          </a:p>
          <a:p>
            <a:r>
              <a:rPr lang="en-US" dirty="0" smtClean="0"/>
              <a:t>Translated 1803-1822</a:t>
            </a:r>
          </a:p>
          <a:p>
            <a:r>
              <a:rPr lang="en-US" dirty="0" smtClean="0"/>
              <a:t>Advantage: we already knew some Ancient Greek!</a:t>
            </a:r>
            <a:endParaRPr lang="en-US" dirty="0"/>
          </a:p>
        </p:txBody>
      </p:sp>
      <p:pic>
        <p:nvPicPr>
          <p:cNvPr id="4" name="Picture 3"/>
          <p:cNvPicPr>
            <a:picLocks noChangeAspect="1"/>
          </p:cNvPicPr>
          <p:nvPr/>
        </p:nvPicPr>
        <p:blipFill>
          <a:blip r:embed="rId2"/>
          <a:stretch>
            <a:fillRect/>
          </a:stretch>
        </p:blipFill>
        <p:spPr>
          <a:xfrm>
            <a:off x="1352551" y="1457325"/>
            <a:ext cx="3715480" cy="4614862"/>
          </a:xfrm>
          <a:prstGeom prst="rect">
            <a:avLst/>
          </a:prstGeom>
        </p:spPr>
      </p:pic>
    </p:spTree>
    <p:extLst>
      <p:ext uri="{BB962C8B-B14F-4D97-AF65-F5344CB8AC3E}">
        <p14:creationId xmlns:p14="http://schemas.microsoft.com/office/powerpoint/2010/main" val="88912416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 2: Pick the </a:t>
            </a:r>
            <a:r>
              <a:rPr lang="en-US" u="sng" dirty="0" smtClean="0"/>
              <a:t>best</a:t>
            </a:r>
            <a:r>
              <a:rPr lang="en-US" dirty="0" smtClean="0"/>
              <a:t> answer</a:t>
            </a:r>
            <a:endParaRPr lang="en-US" dirty="0"/>
          </a:p>
        </p:txBody>
      </p:sp>
      <p:sp>
        <p:nvSpPr>
          <p:cNvPr id="3" name="Content Placeholder 2"/>
          <p:cNvSpPr>
            <a:spLocks noGrp="1"/>
          </p:cNvSpPr>
          <p:nvPr>
            <p:ph idx="1"/>
          </p:nvPr>
        </p:nvSpPr>
        <p:spPr/>
        <p:txBody>
          <a:bodyPr/>
          <a:lstStyle/>
          <a:p>
            <a:r>
              <a:rPr lang="en-US" dirty="0" smtClean="0"/>
              <a:t>house is a </a:t>
            </a:r>
            <a:r>
              <a:rPr lang="en-US" u="sng" dirty="0" smtClean="0"/>
              <a:t>hypernym</a:t>
            </a:r>
            <a:r>
              <a:rPr lang="en-US" dirty="0" smtClean="0"/>
              <a:t> of ....</a:t>
            </a:r>
          </a:p>
          <a:p>
            <a:pPr lvl="1"/>
            <a:r>
              <a:rPr lang="en-US" dirty="0" smtClean="0"/>
              <a:t>building</a:t>
            </a:r>
          </a:p>
          <a:p>
            <a:pPr lvl="1"/>
            <a:r>
              <a:rPr lang="en-US" dirty="0" smtClean="0"/>
              <a:t>cabin</a:t>
            </a:r>
          </a:p>
          <a:p>
            <a:pPr lvl="1"/>
            <a:r>
              <a:rPr lang="en-US" dirty="0" smtClean="0"/>
              <a:t>bathroom</a:t>
            </a:r>
          </a:p>
          <a:p>
            <a:pPr lvl="1"/>
            <a:r>
              <a:rPr lang="en-US" dirty="0" smtClean="0"/>
              <a:t>neighborhood</a:t>
            </a:r>
          </a:p>
          <a:p>
            <a:pPr lvl="1"/>
            <a:endParaRPr lang="en-US" dirty="0" smtClean="0"/>
          </a:p>
          <a:p>
            <a:pPr lvl="1"/>
            <a:endParaRPr lang="en-US" dirty="0"/>
          </a:p>
        </p:txBody>
      </p:sp>
    </p:spTree>
    <p:extLst>
      <p:ext uri="{BB962C8B-B14F-4D97-AF65-F5344CB8AC3E}">
        <p14:creationId xmlns:p14="http://schemas.microsoft.com/office/powerpoint/2010/main" val="5866376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0100" y="294692"/>
            <a:ext cx="10515600" cy="1325563"/>
          </a:xfrm>
        </p:spPr>
        <p:txBody>
          <a:bodyPr/>
          <a:lstStyle/>
          <a:p>
            <a:r>
              <a:rPr lang="en-US" dirty="0" smtClean="0"/>
              <a:t>A competing approach: METEOR</a:t>
            </a:r>
            <a:endParaRPr lang="en-US" dirty="0"/>
          </a:p>
        </p:txBody>
      </p:sp>
      <p:sp>
        <p:nvSpPr>
          <p:cNvPr id="3" name="Content Placeholder 2"/>
          <p:cNvSpPr>
            <a:spLocks noGrp="1"/>
          </p:cNvSpPr>
          <p:nvPr>
            <p:ph idx="1"/>
          </p:nvPr>
        </p:nvSpPr>
        <p:spPr>
          <a:xfrm>
            <a:off x="889000" y="1557216"/>
            <a:ext cx="10515600" cy="3601781"/>
          </a:xfrm>
        </p:spPr>
        <p:txBody>
          <a:bodyPr>
            <a:normAutofit lnSpcReduction="10000"/>
          </a:bodyPr>
          <a:lstStyle/>
          <a:p>
            <a:r>
              <a:rPr lang="en-US" dirty="0" smtClean="0"/>
              <a:t>Compare hypothesis and single reference</a:t>
            </a:r>
          </a:p>
          <a:p>
            <a:pPr lvl="1"/>
            <a:r>
              <a:rPr lang="en-US" dirty="0" smtClean="0"/>
              <a:t>If more than one reference, use reference that gives highest score</a:t>
            </a:r>
          </a:p>
          <a:p>
            <a:r>
              <a:rPr lang="en-US" dirty="0" smtClean="0"/>
              <a:t>Align matching words</a:t>
            </a:r>
          </a:p>
          <a:p>
            <a:pPr lvl="1"/>
            <a:r>
              <a:rPr lang="en-US" dirty="0" smtClean="0"/>
              <a:t>extension: allow synonym, paraphrase, stems to match</a:t>
            </a:r>
          </a:p>
          <a:p>
            <a:r>
              <a:rPr lang="en-US" dirty="0" smtClean="0"/>
              <a:t>Calculate balanced F-measure: F = PR/(αP+(1-α)R)</a:t>
            </a:r>
          </a:p>
          <a:p>
            <a:r>
              <a:rPr lang="en-US" dirty="0" smtClean="0"/>
              <a:t>Penalize by number of "chunks" = uninterrupted translation blocks</a:t>
            </a:r>
          </a:p>
          <a:p>
            <a:pPr lvl="1"/>
            <a:r>
              <a:rPr lang="en-US" dirty="0" smtClean="0"/>
              <a:t>penalty = 0.5*(chunks/</a:t>
            </a:r>
            <a:r>
              <a:rPr lang="en-US" dirty="0" err="1" smtClean="0"/>
              <a:t>unigram_match</a:t>
            </a:r>
            <a:r>
              <a:rPr lang="en-US" dirty="0" smtClean="0"/>
              <a:t>)</a:t>
            </a:r>
          </a:p>
          <a:p>
            <a:r>
              <a:rPr lang="en-US" dirty="0" smtClean="0"/>
              <a:t>Meteor=F*(1-penalty)</a:t>
            </a:r>
            <a:endParaRPr lang="en-US" dirty="0"/>
          </a:p>
        </p:txBody>
      </p:sp>
      <p:sp>
        <p:nvSpPr>
          <p:cNvPr id="4" name="Rectangle 3"/>
          <p:cNvSpPr/>
          <p:nvPr/>
        </p:nvSpPr>
        <p:spPr>
          <a:xfrm>
            <a:off x="6691634" y="5242740"/>
            <a:ext cx="4809650" cy="369332"/>
          </a:xfrm>
          <a:prstGeom prst="rect">
            <a:avLst/>
          </a:prstGeom>
        </p:spPr>
        <p:txBody>
          <a:bodyPr wrap="none">
            <a:spAutoFit/>
          </a:bodyPr>
          <a:lstStyle/>
          <a:p>
            <a:r>
              <a:rPr lang="en-US" dirty="0"/>
              <a:t>Israeli officials are responsible for airport security</a:t>
            </a:r>
            <a:endParaRPr lang="en-US" dirty="0"/>
          </a:p>
        </p:txBody>
      </p:sp>
      <p:sp>
        <p:nvSpPr>
          <p:cNvPr id="5" name="Rectangle 4"/>
          <p:cNvSpPr/>
          <p:nvPr/>
        </p:nvSpPr>
        <p:spPr>
          <a:xfrm>
            <a:off x="6887326" y="5810553"/>
            <a:ext cx="4198714" cy="369332"/>
          </a:xfrm>
          <a:prstGeom prst="rect">
            <a:avLst/>
          </a:prstGeom>
        </p:spPr>
        <p:txBody>
          <a:bodyPr wrap="none">
            <a:spAutoFit/>
          </a:bodyPr>
          <a:lstStyle/>
          <a:p>
            <a:r>
              <a:rPr lang="en-US" dirty="0"/>
              <a:t>Israeli officials responsible of airport safety</a:t>
            </a:r>
            <a:endParaRPr lang="en-US" dirty="0"/>
          </a:p>
        </p:txBody>
      </p:sp>
      <p:cxnSp>
        <p:nvCxnSpPr>
          <p:cNvPr id="7" name="Straight Connector 6"/>
          <p:cNvCxnSpPr/>
          <p:nvPr/>
        </p:nvCxnSpPr>
        <p:spPr>
          <a:xfrm>
            <a:off x="7605422" y="5583857"/>
            <a:ext cx="132736" cy="2482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7082160" y="5603210"/>
            <a:ext cx="132736" cy="2482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8651782" y="5553971"/>
            <a:ext cx="111218" cy="29744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10062325" y="5553971"/>
            <a:ext cx="28416" cy="4412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2764971" y="5377922"/>
            <a:ext cx="848309" cy="369332"/>
          </a:xfrm>
          <a:prstGeom prst="rect">
            <a:avLst/>
          </a:prstGeom>
          <a:noFill/>
        </p:spPr>
        <p:txBody>
          <a:bodyPr wrap="none" rtlCol="0">
            <a:spAutoFit/>
          </a:bodyPr>
          <a:lstStyle/>
          <a:p>
            <a:r>
              <a:rPr lang="en-US" dirty="0"/>
              <a:t>P</a:t>
            </a:r>
            <a:r>
              <a:rPr lang="en-US" dirty="0" smtClean="0"/>
              <a:t> = 4/6</a:t>
            </a:r>
            <a:endParaRPr lang="en-US" dirty="0"/>
          </a:p>
        </p:txBody>
      </p:sp>
      <p:sp>
        <p:nvSpPr>
          <p:cNvPr id="18" name="TextBox 17"/>
          <p:cNvSpPr txBox="1"/>
          <p:nvPr/>
        </p:nvSpPr>
        <p:spPr>
          <a:xfrm>
            <a:off x="2758559" y="5727315"/>
            <a:ext cx="854721" cy="369332"/>
          </a:xfrm>
          <a:prstGeom prst="rect">
            <a:avLst/>
          </a:prstGeom>
          <a:noFill/>
        </p:spPr>
        <p:txBody>
          <a:bodyPr wrap="none" rtlCol="0">
            <a:spAutoFit/>
          </a:bodyPr>
          <a:lstStyle/>
          <a:p>
            <a:r>
              <a:rPr lang="en-US" dirty="0"/>
              <a:t>R</a:t>
            </a:r>
            <a:r>
              <a:rPr lang="en-US" smtClean="0"/>
              <a:t> </a:t>
            </a:r>
            <a:r>
              <a:rPr lang="en-US" dirty="0" smtClean="0"/>
              <a:t>= 4/7</a:t>
            </a:r>
            <a:endParaRPr lang="en-US" dirty="0"/>
          </a:p>
        </p:txBody>
      </p:sp>
      <p:sp>
        <p:nvSpPr>
          <p:cNvPr id="19" name="TextBox 18"/>
          <p:cNvSpPr txBox="1"/>
          <p:nvPr/>
        </p:nvSpPr>
        <p:spPr>
          <a:xfrm>
            <a:off x="2758559" y="6110462"/>
            <a:ext cx="6457217" cy="369332"/>
          </a:xfrm>
          <a:prstGeom prst="rect">
            <a:avLst/>
          </a:prstGeom>
          <a:noFill/>
        </p:spPr>
        <p:txBody>
          <a:bodyPr wrap="none" rtlCol="0">
            <a:spAutoFit/>
          </a:bodyPr>
          <a:lstStyle/>
          <a:p>
            <a:r>
              <a:rPr lang="en-US" dirty="0" smtClean="0"/>
              <a:t>with α = .9, F </a:t>
            </a:r>
            <a:r>
              <a:rPr lang="en-US" dirty="0"/>
              <a:t>=</a:t>
            </a:r>
            <a:r>
              <a:rPr lang="en-US" dirty="0" smtClean="0"/>
              <a:t> (16/42)/(.9*4/6)+(.1*4/7) = .3809/(.6+.0571) = .580</a:t>
            </a:r>
            <a:endParaRPr lang="en-US" dirty="0"/>
          </a:p>
        </p:txBody>
      </p:sp>
      <p:sp>
        <p:nvSpPr>
          <p:cNvPr id="20" name="TextBox 19"/>
          <p:cNvSpPr txBox="1"/>
          <p:nvPr/>
        </p:nvSpPr>
        <p:spPr>
          <a:xfrm>
            <a:off x="2764971" y="6419551"/>
            <a:ext cx="3603422" cy="369332"/>
          </a:xfrm>
          <a:prstGeom prst="rect">
            <a:avLst/>
          </a:prstGeom>
          <a:noFill/>
        </p:spPr>
        <p:txBody>
          <a:bodyPr wrap="none" rtlCol="0">
            <a:spAutoFit/>
          </a:bodyPr>
          <a:lstStyle/>
          <a:p>
            <a:r>
              <a:rPr lang="en-US" dirty="0" smtClean="0"/>
              <a:t>chunks = 3; penalty = .5*(3/4) = .375</a:t>
            </a:r>
            <a:endParaRPr lang="en-US" dirty="0"/>
          </a:p>
        </p:txBody>
      </p:sp>
      <p:sp>
        <p:nvSpPr>
          <p:cNvPr id="21" name="TextBox 20"/>
          <p:cNvSpPr txBox="1"/>
          <p:nvPr/>
        </p:nvSpPr>
        <p:spPr>
          <a:xfrm>
            <a:off x="6977743" y="6479794"/>
            <a:ext cx="3222101" cy="369332"/>
          </a:xfrm>
          <a:prstGeom prst="rect">
            <a:avLst/>
          </a:prstGeom>
          <a:noFill/>
        </p:spPr>
        <p:txBody>
          <a:bodyPr wrap="none" rtlCol="0">
            <a:spAutoFit/>
          </a:bodyPr>
          <a:lstStyle/>
          <a:p>
            <a:r>
              <a:rPr lang="en-US" dirty="0" smtClean="0"/>
              <a:t>METEOR = .580*(1-.375) = .3625</a:t>
            </a:r>
            <a:endParaRPr lang="en-US" dirty="0"/>
          </a:p>
        </p:txBody>
      </p:sp>
    </p:spTree>
    <p:extLst>
      <p:ext uri="{BB962C8B-B14F-4D97-AF65-F5344CB8AC3E}">
        <p14:creationId xmlns:p14="http://schemas.microsoft.com/office/powerpoint/2010/main" val="1329534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P spid="5" grpId="0"/>
      <p:bldP spid="17" grpId="0"/>
      <p:bldP spid="18" grpId="0"/>
      <p:bldP spid="19" grpId="0"/>
      <p:bldP spid="20" grpId="0"/>
      <p:bldP spid="21"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METEOR worked examples</a:t>
            </a:r>
            <a:endParaRPr lang="en-US" dirty="0"/>
          </a:p>
        </p:txBody>
      </p:sp>
      <p:sp>
        <p:nvSpPr>
          <p:cNvPr id="4" name="Rectangle 3"/>
          <p:cNvSpPr/>
          <p:nvPr/>
        </p:nvSpPr>
        <p:spPr>
          <a:xfrm>
            <a:off x="4656005" y="1454511"/>
            <a:ext cx="4809650" cy="369332"/>
          </a:xfrm>
          <a:prstGeom prst="rect">
            <a:avLst/>
          </a:prstGeom>
        </p:spPr>
        <p:txBody>
          <a:bodyPr wrap="none">
            <a:spAutoFit/>
          </a:bodyPr>
          <a:lstStyle/>
          <a:p>
            <a:r>
              <a:rPr lang="en-US"/>
              <a:t>Israeli officials are responsible for airport security</a:t>
            </a:r>
            <a:endParaRPr lang="en-US" dirty="0"/>
          </a:p>
        </p:txBody>
      </p:sp>
      <p:sp>
        <p:nvSpPr>
          <p:cNvPr id="5" name="Rectangle 4"/>
          <p:cNvSpPr/>
          <p:nvPr/>
        </p:nvSpPr>
        <p:spPr>
          <a:xfrm>
            <a:off x="4851697" y="2022324"/>
            <a:ext cx="4198714" cy="369332"/>
          </a:xfrm>
          <a:prstGeom prst="rect">
            <a:avLst/>
          </a:prstGeom>
        </p:spPr>
        <p:txBody>
          <a:bodyPr wrap="none">
            <a:spAutoFit/>
          </a:bodyPr>
          <a:lstStyle/>
          <a:p>
            <a:r>
              <a:rPr lang="en-US" dirty="0"/>
              <a:t>Israeli officials responsible of airport safety</a:t>
            </a:r>
            <a:endParaRPr lang="en-US" dirty="0"/>
          </a:p>
        </p:txBody>
      </p:sp>
      <p:cxnSp>
        <p:nvCxnSpPr>
          <p:cNvPr id="6" name="Straight Connector 5"/>
          <p:cNvCxnSpPr/>
          <p:nvPr/>
        </p:nvCxnSpPr>
        <p:spPr>
          <a:xfrm>
            <a:off x="5569793" y="1795628"/>
            <a:ext cx="132736" cy="2482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046531" y="1814981"/>
            <a:ext cx="132736" cy="2482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6616153" y="1765742"/>
            <a:ext cx="111218" cy="29744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8026696" y="1765742"/>
            <a:ext cx="28416" cy="4412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29342" y="1589693"/>
            <a:ext cx="848309" cy="369332"/>
          </a:xfrm>
          <a:prstGeom prst="rect">
            <a:avLst/>
          </a:prstGeom>
          <a:noFill/>
        </p:spPr>
        <p:txBody>
          <a:bodyPr wrap="none" rtlCol="0">
            <a:spAutoFit/>
          </a:bodyPr>
          <a:lstStyle/>
          <a:p>
            <a:r>
              <a:rPr lang="en-US" dirty="0"/>
              <a:t>P</a:t>
            </a:r>
            <a:r>
              <a:rPr lang="en-US" dirty="0" smtClean="0"/>
              <a:t> = 4/6</a:t>
            </a:r>
            <a:endParaRPr lang="en-US" dirty="0"/>
          </a:p>
        </p:txBody>
      </p:sp>
      <p:sp>
        <p:nvSpPr>
          <p:cNvPr id="11" name="TextBox 10"/>
          <p:cNvSpPr txBox="1"/>
          <p:nvPr/>
        </p:nvSpPr>
        <p:spPr>
          <a:xfrm>
            <a:off x="722930" y="1939086"/>
            <a:ext cx="854721" cy="369332"/>
          </a:xfrm>
          <a:prstGeom prst="rect">
            <a:avLst/>
          </a:prstGeom>
          <a:noFill/>
        </p:spPr>
        <p:txBody>
          <a:bodyPr wrap="none" rtlCol="0">
            <a:spAutoFit/>
          </a:bodyPr>
          <a:lstStyle/>
          <a:p>
            <a:r>
              <a:rPr lang="en-US" dirty="0"/>
              <a:t>R</a:t>
            </a:r>
            <a:r>
              <a:rPr lang="en-US" smtClean="0"/>
              <a:t> </a:t>
            </a:r>
            <a:r>
              <a:rPr lang="en-US" dirty="0" smtClean="0"/>
              <a:t>= 4/7</a:t>
            </a:r>
            <a:endParaRPr lang="en-US" dirty="0"/>
          </a:p>
        </p:txBody>
      </p:sp>
      <p:sp>
        <p:nvSpPr>
          <p:cNvPr id="12" name="TextBox 11"/>
          <p:cNvSpPr txBox="1"/>
          <p:nvPr/>
        </p:nvSpPr>
        <p:spPr>
          <a:xfrm>
            <a:off x="722930" y="2322233"/>
            <a:ext cx="6457217" cy="369332"/>
          </a:xfrm>
          <a:prstGeom prst="rect">
            <a:avLst/>
          </a:prstGeom>
          <a:noFill/>
        </p:spPr>
        <p:txBody>
          <a:bodyPr wrap="none" rtlCol="0">
            <a:spAutoFit/>
          </a:bodyPr>
          <a:lstStyle/>
          <a:p>
            <a:r>
              <a:rPr lang="en-US" dirty="0" smtClean="0"/>
              <a:t>with α = .9, F </a:t>
            </a:r>
            <a:r>
              <a:rPr lang="mr-IN" dirty="0" smtClean="0"/>
              <a:t>–</a:t>
            </a:r>
            <a:r>
              <a:rPr lang="en-US" dirty="0" smtClean="0"/>
              <a:t> (16/42)/(.9*4/6)+(.1*4/7) = .3809/(.6+.0571) = .580</a:t>
            </a:r>
            <a:endParaRPr lang="en-US" dirty="0"/>
          </a:p>
        </p:txBody>
      </p:sp>
      <p:sp>
        <p:nvSpPr>
          <p:cNvPr id="13" name="TextBox 12"/>
          <p:cNvSpPr txBox="1"/>
          <p:nvPr/>
        </p:nvSpPr>
        <p:spPr>
          <a:xfrm>
            <a:off x="729342" y="2631322"/>
            <a:ext cx="3603422" cy="369332"/>
          </a:xfrm>
          <a:prstGeom prst="rect">
            <a:avLst/>
          </a:prstGeom>
          <a:noFill/>
        </p:spPr>
        <p:txBody>
          <a:bodyPr wrap="none" rtlCol="0">
            <a:spAutoFit/>
          </a:bodyPr>
          <a:lstStyle/>
          <a:p>
            <a:r>
              <a:rPr lang="en-US" dirty="0" smtClean="0"/>
              <a:t>chunks = 3; penalty = .5*(3/4) = .375</a:t>
            </a:r>
            <a:endParaRPr lang="en-US" dirty="0"/>
          </a:p>
        </p:txBody>
      </p:sp>
      <p:sp>
        <p:nvSpPr>
          <p:cNvPr id="14" name="TextBox 13"/>
          <p:cNvSpPr txBox="1"/>
          <p:nvPr/>
        </p:nvSpPr>
        <p:spPr>
          <a:xfrm>
            <a:off x="4942114" y="2691565"/>
            <a:ext cx="3222101" cy="369332"/>
          </a:xfrm>
          <a:prstGeom prst="rect">
            <a:avLst/>
          </a:prstGeom>
          <a:noFill/>
        </p:spPr>
        <p:txBody>
          <a:bodyPr wrap="none" rtlCol="0">
            <a:spAutoFit/>
          </a:bodyPr>
          <a:lstStyle/>
          <a:p>
            <a:r>
              <a:rPr lang="en-US" dirty="0" smtClean="0"/>
              <a:t>METEOR = .580*(1-.375) = .3625</a:t>
            </a:r>
            <a:endParaRPr lang="en-US" dirty="0"/>
          </a:p>
        </p:txBody>
      </p:sp>
      <p:sp>
        <p:nvSpPr>
          <p:cNvPr id="15" name="Rectangle 14"/>
          <p:cNvSpPr/>
          <p:nvPr/>
        </p:nvSpPr>
        <p:spPr>
          <a:xfrm>
            <a:off x="4656005" y="3450293"/>
            <a:ext cx="4809650" cy="369332"/>
          </a:xfrm>
          <a:prstGeom prst="rect">
            <a:avLst/>
          </a:prstGeom>
        </p:spPr>
        <p:txBody>
          <a:bodyPr wrap="none">
            <a:spAutoFit/>
          </a:bodyPr>
          <a:lstStyle/>
          <a:p>
            <a:r>
              <a:rPr lang="en-US" dirty="0"/>
              <a:t>Israeli officials are responsible for airport security</a:t>
            </a:r>
            <a:endParaRPr lang="en-US" dirty="0"/>
          </a:p>
        </p:txBody>
      </p:sp>
      <p:cxnSp>
        <p:nvCxnSpPr>
          <p:cNvPr id="17" name="Straight Connector 16"/>
          <p:cNvCxnSpPr/>
          <p:nvPr/>
        </p:nvCxnSpPr>
        <p:spPr>
          <a:xfrm>
            <a:off x="5569793" y="3791410"/>
            <a:ext cx="1491037" cy="39142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046531" y="3810763"/>
            <a:ext cx="1374620" cy="3720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727371" y="3761524"/>
            <a:ext cx="1855542" cy="49499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H="1">
            <a:off x="5046531" y="3761524"/>
            <a:ext cx="3008581" cy="39745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729342" y="3585475"/>
            <a:ext cx="848309" cy="369332"/>
          </a:xfrm>
          <a:prstGeom prst="rect">
            <a:avLst/>
          </a:prstGeom>
          <a:noFill/>
        </p:spPr>
        <p:txBody>
          <a:bodyPr wrap="none" rtlCol="0">
            <a:spAutoFit/>
          </a:bodyPr>
          <a:lstStyle/>
          <a:p>
            <a:r>
              <a:rPr lang="en-US" dirty="0"/>
              <a:t>P</a:t>
            </a:r>
            <a:r>
              <a:rPr lang="en-US" dirty="0" smtClean="0"/>
              <a:t> = 6/6</a:t>
            </a:r>
            <a:endParaRPr lang="en-US" dirty="0"/>
          </a:p>
        </p:txBody>
      </p:sp>
      <p:sp>
        <p:nvSpPr>
          <p:cNvPr id="22" name="TextBox 21"/>
          <p:cNvSpPr txBox="1"/>
          <p:nvPr/>
        </p:nvSpPr>
        <p:spPr>
          <a:xfrm>
            <a:off x="722930" y="3934868"/>
            <a:ext cx="854721" cy="369332"/>
          </a:xfrm>
          <a:prstGeom prst="rect">
            <a:avLst/>
          </a:prstGeom>
          <a:noFill/>
        </p:spPr>
        <p:txBody>
          <a:bodyPr wrap="none" rtlCol="0">
            <a:spAutoFit/>
          </a:bodyPr>
          <a:lstStyle/>
          <a:p>
            <a:r>
              <a:rPr lang="en-US" dirty="0"/>
              <a:t>R</a:t>
            </a:r>
            <a:r>
              <a:rPr lang="en-US" dirty="0" smtClean="0"/>
              <a:t> = 6/7</a:t>
            </a:r>
            <a:endParaRPr lang="en-US" dirty="0"/>
          </a:p>
        </p:txBody>
      </p:sp>
      <p:sp>
        <p:nvSpPr>
          <p:cNvPr id="23" name="TextBox 22"/>
          <p:cNvSpPr txBox="1"/>
          <p:nvPr/>
        </p:nvSpPr>
        <p:spPr>
          <a:xfrm>
            <a:off x="722930" y="4318015"/>
            <a:ext cx="6250429" cy="369332"/>
          </a:xfrm>
          <a:prstGeom prst="rect">
            <a:avLst/>
          </a:prstGeom>
          <a:noFill/>
        </p:spPr>
        <p:txBody>
          <a:bodyPr wrap="none" rtlCol="0">
            <a:spAutoFit/>
          </a:bodyPr>
          <a:lstStyle/>
          <a:p>
            <a:r>
              <a:rPr lang="en-US" dirty="0" smtClean="0"/>
              <a:t>with α = .9, F </a:t>
            </a:r>
            <a:r>
              <a:rPr lang="mr-IN" dirty="0" smtClean="0"/>
              <a:t>–</a:t>
            </a:r>
            <a:r>
              <a:rPr lang="en-US" dirty="0" smtClean="0"/>
              <a:t> (36/42)/(.9*1)+(.1*6/7) = .8571/(.9+.0857) = .870</a:t>
            </a:r>
            <a:endParaRPr lang="en-US" dirty="0"/>
          </a:p>
        </p:txBody>
      </p:sp>
      <p:sp>
        <p:nvSpPr>
          <p:cNvPr id="24" name="TextBox 23"/>
          <p:cNvSpPr txBox="1"/>
          <p:nvPr/>
        </p:nvSpPr>
        <p:spPr>
          <a:xfrm>
            <a:off x="729342" y="4627104"/>
            <a:ext cx="3603422" cy="369332"/>
          </a:xfrm>
          <a:prstGeom prst="rect">
            <a:avLst/>
          </a:prstGeom>
          <a:noFill/>
        </p:spPr>
        <p:txBody>
          <a:bodyPr wrap="none" rtlCol="0">
            <a:spAutoFit/>
          </a:bodyPr>
          <a:lstStyle/>
          <a:p>
            <a:r>
              <a:rPr lang="en-US" dirty="0" smtClean="0"/>
              <a:t>chunks = 2; penalty = .5*(2/6) = .167</a:t>
            </a:r>
            <a:endParaRPr lang="en-US" dirty="0"/>
          </a:p>
        </p:txBody>
      </p:sp>
      <p:sp>
        <p:nvSpPr>
          <p:cNvPr id="25" name="TextBox 24"/>
          <p:cNvSpPr txBox="1"/>
          <p:nvPr/>
        </p:nvSpPr>
        <p:spPr>
          <a:xfrm>
            <a:off x="4942114" y="4687347"/>
            <a:ext cx="3105081" cy="369332"/>
          </a:xfrm>
          <a:prstGeom prst="rect">
            <a:avLst/>
          </a:prstGeom>
          <a:noFill/>
        </p:spPr>
        <p:txBody>
          <a:bodyPr wrap="none" rtlCol="0">
            <a:spAutoFit/>
          </a:bodyPr>
          <a:lstStyle/>
          <a:p>
            <a:r>
              <a:rPr lang="en-US" dirty="0" smtClean="0"/>
              <a:t>METEOR = .870*(1-.167) = .725</a:t>
            </a:r>
            <a:endParaRPr lang="en-US" dirty="0"/>
          </a:p>
        </p:txBody>
      </p:sp>
      <p:sp>
        <p:nvSpPr>
          <p:cNvPr id="26" name="Rectangle 25"/>
          <p:cNvSpPr/>
          <p:nvPr/>
        </p:nvSpPr>
        <p:spPr>
          <a:xfrm>
            <a:off x="4680176" y="4071856"/>
            <a:ext cx="4541756" cy="369332"/>
          </a:xfrm>
          <a:prstGeom prst="rect">
            <a:avLst/>
          </a:prstGeom>
        </p:spPr>
        <p:txBody>
          <a:bodyPr wrap="none">
            <a:spAutoFit/>
          </a:bodyPr>
          <a:lstStyle/>
          <a:p>
            <a:r>
              <a:rPr lang="en-US" dirty="0"/>
              <a:t>airport security Israeli officials are responsible </a:t>
            </a:r>
            <a:endParaRPr lang="en-US" dirty="0"/>
          </a:p>
        </p:txBody>
      </p:sp>
      <p:cxnSp>
        <p:nvCxnSpPr>
          <p:cNvPr id="31" name="Straight Connector 30"/>
          <p:cNvCxnSpPr/>
          <p:nvPr/>
        </p:nvCxnSpPr>
        <p:spPr>
          <a:xfrm flipH="1">
            <a:off x="5733841" y="3829115"/>
            <a:ext cx="2910902" cy="32986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247836" y="3776434"/>
            <a:ext cx="1407306" cy="43219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7" name="Table 36"/>
          <p:cNvGraphicFramePr>
            <a:graphicFrameLocks noGrp="1"/>
          </p:cNvGraphicFramePr>
          <p:nvPr>
            <p:extLst>
              <p:ext uri="{D42A27DB-BD31-4B8C-83A1-F6EECF244321}">
                <p14:modId xmlns:p14="http://schemas.microsoft.com/office/powerpoint/2010/main" val="91949331"/>
              </p:ext>
            </p:extLst>
          </p:nvPr>
        </p:nvGraphicFramePr>
        <p:xfrm>
          <a:off x="6616153" y="5204802"/>
          <a:ext cx="5102988" cy="1097280"/>
        </p:xfrm>
        <a:graphic>
          <a:graphicData uri="http://schemas.openxmlformats.org/drawingml/2006/table">
            <a:tbl>
              <a:tblPr firstRow="1" firstCol="1" bandRow="1">
                <a:tableStyleId>{5C22544A-7EE6-4342-B048-85BDC9FD1C3A}</a:tableStyleId>
              </a:tblPr>
              <a:tblGrid>
                <a:gridCol w="1700996"/>
                <a:gridCol w="1700996"/>
                <a:gridCol w="1700996"/>
              </a:tblGrid>
              <a:tr h="333081">
                <a:tc>
                  <a:txBody>
                    <a:bodyPr/>
                    <a:lstStyle/>
                    <a:p>
                      <a:endParaRPr lang="en-US" dirty="0"/>
                    </a:p>
                  </a:txBody>
                  <a:tcPr/>
                </a:tc>
                <a:tc>
                  <a:txBody>
                    <a:bodyPr/>
                    <a:lstStyle/>
                    <a:p>
                      <a:r>
                        <a:rPr lang="en-US" dirty="0" smtClean="0"/>
                        <a:t>BLEU</a:t>
                      </a:r>
                      <a:endParaRPr lang="en-US" dirty="0"/>
                    </a:p>
                  </a:txBody>
                  <a:tcPr/>
                </a:tc>
                <a:tc>
                  <a:txBody>
                    <a:bodyPr/>
                    <a:lstStyle/>
                    <a:p>
                      <a:r>
                        <a:rPr lang="en-US" dirty="0" smtClean="0"/>
                        <a:t>METEOR</a:t>
                      </a:r>
                      <a:endParaRPr lang="en-US" dirty="0"/>
                    </a:p>
                  </a:txBody>
                  <a:tcPr/>
                </a:tc>
              </a:tr>
              <a:tr h="333081">
                <a:tc>
                  <a:txBody>
                    <a:bodyPr/>
                    <a:lstStyle/>
                    <a:p>
                      <a:r>
                        <a:rPr lang="en-US" dirty="0" smtClean="0"/>
                        <a:t>S1</a:t>
                      </a:r>
                      <a:endParaRPr lang="en-US" dirty="0"/>
                    </a:p>
                  </a:txBody>
                  <a:tcPr/>
                </a:tc>
                <a:tc>
                  <a:txBody>
                    <a:bodyPr/>
                    <a:lstStyle/>
                    <a:p>
                      <a:r>
                        <a:rPr lang="en-US" dirty="0" smtClean="0"/>
                        <a:t>0</a:t>
                      </a:r>
                      <a:endParaRPr lang="en-US" dirty="0"/>
                    </a:p>
                  </a:txBody>
                  <a:tcPr/>
                </a:tc>
                <a:tc>
                  <a:txBody>
                    <a:bodyPr/>
                    <a:lstStyle/>
                    <a:p>
                      <a:r>
                        <a:rPr lang="en-US" dirty="0" smtClean="0"/>
                        <a:t>.3625</a:t>
                      </a:r>
                      <a:endParaRPr lang="en-US" dirty="0"/>
                    </a:p>
                  </a:txBody>
                  <a:tcPr/>
                </a:tc>
              </a:tr>
              <a:tr h="333081">
                <a:tc>
                  <a:txBody>
                    <a:bodyPr/>
                    <a:lstStyle/>
                    <a:p>
                      <a:r>
                        <a:rPr lang="en-US" dirty="0" smtClean="0"/>
                        <a:t>S2</a:t>
                      </a:r>
                      <a:endParaRPr lang="en-US" dirty="0"/>
                    </a:p>
                  </a:txBody>
                  <a:tcPr/>
                </a:tc>
                <a:tc>
                  <a:txBody>
                    <a:bodyPr/>
                    <a:lstStyle/>
                    <a:p>
                      <a:r>
                        <a:rPr lang="en-US" dirty="0" smtClean="0"/>
                        <a:t>.511</a:t>
                      </a:r>
                      <a:endParaRPr lang="en-US" dirty="0"/>
                    </a:p>
                  </a:txBody>
                  <a:tcPr/>
                </a:tc>
                <a:tc>
                  <a:txBody>
                    <a:bodyPr/>
                    <a:lstStyle/>
                    <a:p>
                      <a:r>
                        <a:rPr lang="en-US" dirty="0" smtClean="0"/>
                        <a:t>.725</a:t>
                      </a:r>
                      <a:endParaRPr lang="en-US" dirty="0"/>
                    </a:p>
                  </a:txBody>
                  <a:tcPr/>
                </a:tc>
              </a:tr>
            </a:tbl>
          </a:graphicData>
        </a:graphic>
      </p:graphicFrame>
    </p:spTree>
    <p:extLst>
      <p:ext uri="{BB962C8B-B14F-4D97-AF65-F5344CB8AC3E}">
        <p14:creationId xmlns:p14="http://schemas.microsoft.com/office/powerpoint/2010/main" val="2094639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1" grpId="0"/>
      <p:bldP spid="22" grpId="0"/>
      <p:bldP spid="23" grpId="0"/>
      <p:bldP spid="24" grpId="0"/>
      <p:bldP spid="25" grpId="0"/>
      <p:bldP spid="2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METEOR also allows flexible matching</a:t>
            </a:r>
            <a:endParaRPr lang="en-US" dirty="0"/>
          </a:p>
        </p:txBody>
      </p:sp>
      <p:sp>
        <p:nvSpPr>
          <p:cNvPr id="4" name="TextBox 3"/>
          <p:cNvSpPr txBox="1"/>
          <p:nvPr/>
        </p:nvSpPr>
        <p:spPr>
          <a:xfrm>
            <a:off x="4149969" y="2194560"/>
            <a:ext cx="2734467" cy="584775"/>
          </a:xfrm>
          <a:prstGeom prst="rect">
            <a:avLst/>
          </a:prstGeom>
          <a:noFill/>
        </p:spPr>
        <p:txBody>
          <a:bodyPr wrap="none" rtlCol="0">
            <a:spAutoFit/>
          </a:bodyPr>
          <a:lstStyle/>
          <a:p>
            <a:r>
              <a:rPr lang="en-US" sz="3200" dirty="0" smtClean="0"/>
              <a:t>Jim went home</a:t>
            </a:r>
            <a:endParaRPr lang="en-US" sz="3200" dirty="0"/>
          </a:p>
        </p:txBody>
      </p:sp>
      <p:sp>
        <p:nvSpPr>
          <p:cNvPr id="5" name="TextBox 4"/>
          <p:cNvSpPr txBox="1"/>
          <p:nvPr/>
        </p:nvSpPr>
        <p:spPr>
          <a:xfrm>
            <a:off x="4149969" y="2990819"/>
            <a:ext cx="2658869" cy="584775"/>
          </a:xfrm>
          <a:prstGeom prst="rect">
            <a:avLst/>
          </a:prstGeom>
          <a:noFill/>
        </p:spPr>
        <p:txBody>
          <a:bodyPr wrap="none" rtlCol="0">
            <a:spAutoFit/>
          </a:bodyPr>
          <a:lstStyle/>
          <a:p>
            <a:r>
              <a:rPr lang="en-US" sz="3200" dirty="0" smtClean="0"/>
              <a:t>Joe goes home</a:t>
            </a:r>
            <a:endParaRPr lang="en-US" sz="3200" dirty="0"/>
          </a:p>
        </p:txBody>
      </p:sp>
      <p:cxnSp>
        <p:nvCxnSpPr>
          <p:cNvPr id="6" name="Straight Connector 5"/>
          <p:cNvCxnSpPr/>
          <p:nvPr/>
        </p:nvCxnSpPr>
        <p:spPr>
          <a:xfrm>
            <a:off x="5229411" y="2655230"/>
            <a:ext cx="45974" cy="49593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6210380" y="2673715"/>
            <a:ext cx="45974" cy="49593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816067" y="1715251"/>
            <a:ext cx="1068369" cy="369332"/>
          </a:xfrm>
          <a:prstGeom prst="rect">
            <a:avLst/>
          </a:prstGeom>
          <a:noFill/>
        </p:spPr>
        <p:txBody>
          <a:bodyPr wrap="none" rtlCol="0">
            <a:spAutoFit/>
          </a:bodyPr>
          <a:lstStyle/>
          <a:p>
            <a:r>
              <a:rPr lang="en-US" dirty="0" smtClean="0"/>
              <a:t>inflection</a:t>
            </a:r>
            <a:endParaRPr lang="en-US" dirty="0"/>
          </a:p>
        </p:txBody>
      </p:sp>
      <p:cxnSp>
        <p:nvCxnSpPr>
          <p:cNvPr id="11" name="Straight Connector 10"/>
          <p:cNvCxnSpPr/>
          <p:nvPr/>
        </p:nvCxnSpPr>
        <p:spPr>
          <a:xfrm flipH="1">
            <a:off x="5479403" y="1836616"/>
            <a:ext cx="414073" cy="459451"/>
          </a:xfrm>
          <a:prstGeom prst="line">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149969" y="3787078"/>
            <a:ext cx="2813399" cy="584775"/>
          </a:xfrm>
          <a:prstGeom prst="rect">
            <a:avLst/>
          </a:prstGeom>
          <a:noFill/>
        </p:spPr>
        <p:txBody>
          <a:bodyPr wrap="none" rtlCol="0">
            <a:spAutoFit/>
          </a:bodyPr>
          <a:lstStyle/>
          <a:p>
            <a:r>
              <a:rPr lang="en-US" sz="3200" dirty="0" smtClean="0"/>
              <a:t>Jim walks home</a:t>
            </a:r>
            <a:endParaRPr lang="en-US" sz="3200" dirty="0"/>
          </a:p>
        </p:txBody>
      </p:sp>
      <p:cxnSp>
        <p:nvCxnSpPr>
          <p:cNvPr id="14" name="Straight Connector 13"/>
          <p:cNvCxnSpPr/>
          <p:nvPr/>
        </p:nvCxnSpPr>
        <p:spPr>
          <a:xfrm>
            <a:off x="6248008" y="3444056"/>
            <a:ext cx="45974" cy="49593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279568" y="3445094"/>
            <a:ext cx="45974" cy="49593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759797" y="4481830"/>
            <a:ext cx="1024319" cy="369332"/>
          </a:xfrm>
          <a:prstGeom prst="rect">
            <a:avLst/>
          </a:prstGeom>
          <a:noFill/>
        </p:spPr>
        <p:txBody>
          <a:bodyPr wrap="none" rtlCol="0">
            <a:spAutoFit/>
          </a:bodyPr>
          <a:lstStyle/>
          <a:p>
            <a:r>
              <a:rPr lang="en-US" dirty="0" smtClean="0"/>
              <a:t>synonym</a:t>
            </a:r>
            <a:endParaRPr lang="en-US" dirty="0"/>
          </a:p>
        </p:txBody>
      </p:sp>
      <p:cxnSp>
        <p:nvCxnSpPr>
          <p:cNvPr id="17" name="Straight Connector 16"/>
          <p:cNvCxnSpPr/>
          <p:nvPr/>
        </p:nvCxnSpPr>
        <p:spPr>
          <a:xfrm flipH="1" flipV="1">
            <a:off x="5325542" y="4371853"/>
            <a:ext cx="511665" cy="231342"/>
          </a:xfrm>
          <a:prstGeom prst="line">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1572880" y="4996624"/>
            <a:ext cx="7505324" cy="584775"/>
          </a:xfrm>
          <a:prstGeom prst="rect">
            <a:avLst/>
          </a:prstGeom>
          <a:noFill/>
        </p:spPr>
        <p:txBody>
          <a:bodyPr wrap="none" rtlCol="0">
            <a:spAutoFit/>
          </a:bodyPr>
          <a:lstStyle/>
          <a:p>
            <a:r>
              <a:rPr lang="en-US" sz="3200" dirty="0" smtClean="0"/>
              <a:t>How much credit? What counts as a match?</a:t>
            </a:r>
            <a:endParaRPr lang="en-US" sz="3200" dirty="0"/>
          </a:p>
        </p:txBody>
      </p:sp>
      <p:sp>
        <p:nvSpPr>
          <p:cNvPr id="20" name="TextBox 19"/>
          <p:cNvSpPr txBox="1"/>
          <p:nvPr/>
        </p:nvSpPr>
        <p:spPr>
          <a:xfrm>
            <a:off x="1578295" y="5449108"/>
            <a:ext cx="8216288" cy="584775"/>
          </a:xfrm>
          <a:prstGeom prst="rect">
            <a:avLst/>
          </a:prstGeom>
          <a:noFill/>
        </p:spPr>
        <p:txBody>
          <a:bodyPr wrap="none" rtlCol="0">
            <a:spAutoFit/>
          </a:bodyPr>
          <a:lstStyle/>
          <a:p>
            <a:r>
              <a:rPr lang="en-US" sz="3200" dirty="0" smtClean="0"/>
              <a:t>Depends on the version of METEOR you're using</a:t>
            </a:r>
            <a:endParaRPr lang="en-US" sz="3200" dirty="0"/>
          </a:p>
        </p:txBody>
      </p:sp>
      <p:sp>
        <p:nvSpPr>
          <p:cNvPr id="21" name="TextBox 20"/>
          <p:cNvSpPr txBox="1"/>
          <p:nvPr/>
        </p:nvSpPr>
        <p:spPr>
          <a:xfrm>
            <a:off x="1167899" y="5952980"/>
            <a:ext cx="10206192" cy="584775"/>
          </a:xfrm>
          <a:prstGeom prst="rect">
            <a:avLst/>
          </a:prstGeom>
          <a:noFill/>
        </p:spPr>
        <p:txBody>
          <a:bodyPr wrap="none" rtlCol="0">
            <a:spAutoFit/>
          </a:bodyPr>
          <a:lstStyle/>
          <a:p>
            <a:r>
              <a:rPr lang="en-US" sz="3200" dirty="0" smtClean="0"/>
              <a:t>This is why I believe METEOR didn't catch on as well as BLEU</a:t>
            </a:r>
            <a:endParaRPr lang="en-US" sz="3200" dirty="0"/>
          </a:p>
        </p:txBody>
      </p:sp>
      <p:pic>
        <p:nvPicPr>
          <p:cNvPr id="22" name="Picture 21"/>
          <p:cNvPicPr>
            <a:picLocks noChangeAspect="1"/>
          </p:cNvPicPr>
          <p:nvPr/>
        </p:nvPicPr>
        <p:blipFill>
          <a:blip r:embed="rId2"/>
          <a:stretch>
            <a:fillRect/>
          </a:stretch>
        </p:blipFill>
        <p:spPr>
          <a:xfrm>
            <a:off x="7191349" y="2656265"/>
            <a:ext cx="4241800" cy="1168400"/>
          </a:xfrm>
          <a:prstGeom prst="rect">
            <a:avLst/>
          </a:prstGeom>
        </p:spPr>
      </p:pic>
      <mc:AlternateContent xmlns:mc="http://schemas.openxmlformats.org/markup-compatibility/2006">
        <mc:Choice xmlns:a14="http://schemas.microsoft.com/office/drawing/2010/main" Requires="a14">
          <p:sp>
            <p:nvSpPr>
              <p:cNvPr id="23" name="TextBox 22"/>
              <p:cNvSpPr txBox="1"/>
              <p:nvPr/>
            </p:nvSpPr>
            <p:spPr>
              <a:xfrm>
                <a:off x="7221100" y="1451989"/>
                <a:ext cx="2111219" cy="817660"/>
              </a:xfrm>
              <a:prstGeom prst="rect">
                <a:avLst/>
              </a:prstGeom>
              <a:noFill/>
            </p:spPr>
            <p:txBody>
              <a:bodyPr wrap="none" rtlCol="0">
                <a:spAutoFit/>
              </a:bodyPr>
              <a:lstStyle/>
              <a:p>
                <a:r>
                  <a:rPr lang="en-US" dirty="0" smtClean="0"/>
                  <a:t>generalization for</a:t>
                </a:r>
              </a:p>
              <a:p>
                <a:r>
                  <a:rPr lang="en-US" dirty="0" smtClean="0"/>
                  <a:t>chunk penalty: </a:t>
                </a:r>
                <a14:m>
                  <m:oMath xmlns:m="http://schemas.openxmlformats.org/officeDocument/2006/math">
                    <m:r>
                      <a:rPr lang="en-US" i="1" smtClean="0">
                        <a:latin typeface="Cambria Math" charset="0"/>
                        <a:ea typeface="Cambria Math" charset="0"/>
                        <a:cs typeface="Cambria Math" charset="0"/>
                      </a:rPr>
                      <m:t>𝛾</m:t>
                    </m:r>
                    <m:sSup>
                      <m:sSupPr>
                        <m:ctrlPr>
                          <a:rPr lang="en-US" i="1" smtClean="0">
                            <a:latin typeface="Cambria Math" charset="0"/>
                            <a:ea typeface="Cambria Math" charset="0"/>
                            <a:cs typeface="Cambria Math" charset="0"/>
                          </a:rPr>
                        </m:ctrlPr>
                      </m:sSupPr>
                      <m:e>
                        <m:f>
                          <m:fPr>
                            <m:ctrlPr>
                              <a:rPr lang="mr-IN" i="1" smtClean="0">
                                <a:latin typeface="Cambria Math" charset="0"/>
                                <a:ea typeface="Cambria Math" charset="0"/>
                                <a:cs typeface="Cambria Math" charset="0"/>
                              </a:rPr>
                            </m:ctrlPr>
                          </m:fPr>
                          <m:num>
                            <m:r>
                              <a:rPr lang="en-US" b="0" i="1" smtClean="0">
                                <a:latin typeface="Cambria Math" charset="0"/>
                                <a:ea typeface="Cambria Math" charset="0"/>
                                <a:cs typeface="Cambria Math" charset="0"/>
                              </a:rPr>
                              <m:t>𝑐</m:t>
                            </m:r>
                          </m:num>
                          <m:den>
                            <m:r>
                              <a:rPr lang="en-US" b="0" i="1" smtClean="0">
                                <a:latin typeface="Cambria Math" charset="0"/>
                                <a:ea typeface="Cambria Math" charset="0"/>
                                <a:cs typeface="Cambria Math" charset="0"/>
                              </a:rPr>
                              <m:t>𝑢</m:t>
                            </m:r>
                          </m:den>
                        </m:f>
                      </m:e>
                      <m:sup>
                        <m:r>
                          <a:rPr lang="en-US" i="1" smtClean="0">
                            <a:latin typeface="Cambria Math" charset="0"/>
                            <a:ea typeface="Cambria Math" charset="0"/>
                            <a:cs typeface="Cambria Math" charset="0"/>
                          </a:rPr>
                          <m:t>𝛽</m:t>
                        </m:r>
                      </m:sup>
                    </m:sSup>
                  </m:oMath>
                </a14:m>
                <a:endParaRPr lang="en-US" dirty="0"/>
              </a:p>
            </p:txBody>
          </p:sp>
        </mc:Choice>
        <mc:Fallback>
          <p:sp>
            <p:nvSpPr>
              <p:cNvPr id="23" name="TextBox 22"/>
              <p:cNvSpPr txBox="1">
                <a:spLocks noRot="1" noChangeAspect="1" noMove="1" noResize="1" noEditPoints="1" noAdjustHandles="1" noChangeArrowheads="1" noChangeShapeType="1" noTextEdit="1"/>
              </p:cNvSpPr>
              <p:nvPr/>
            </p:nvSpPr>
            <p:spPr>
              <a:xfrm>
                <a:off x="7221100" y="1451989"/>
                <a:ext cx="2111219" cy="817660"/>
              </a:xfrm>
              <a:prstGeom prst="rect">
                <a:avLst/>
              </a:prstGeom>
              <a:blipFill rotWithShape="0">
                <a:blip r:embed="rId3"/>
                <a:stretch>
                  <a:fillRect l="-2601" t="-3731" b="-2985"/>
                </a:stretch>
              </a:blipFill>
            </p:spPr>
            <p:txBody>
              <a:bodyPr/>
              <a:lstStyle/>
              <a:p>
                <a:r>
                  <a:rPr lang="en-US">
                    <a:noFill/>
                  </a:rPr>
                  <a:t> </a:t>
                </a:r>
              </a:p>
            </p:txBody>
          </p:sp>
        </mc:Fallback>
      </mc:AlternateContent>
      <p:cxnSp>
        <p:nvCxnSpPr>
          <p:cNvPr id="24" name="Straight Connector 23"/>
          <p:cNvCxnSpPr/>
          <p:nvPr/>
        </p:nvCxnSpPr>
        <p:spPr>
          <a:xfrm>
            <a:off x="8316905" y="2131996"/>
            <a:ext cx="419133" cy="503757"/>
          </a:xfrm>
          <a:prstGeom prst="line">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9991659" y="1190285"/>
            <a:ext cx="1954125" cy="646331"/>
          </a:xfrm>
          <a:prstGeom prst="rect">
            <a:avLst/>
          </a:prstGeom>
          <a:noFill/>
        </p:spPr>
        <p:txBody>
          <a:bodyPr wrap="none" rtlCol="0">
            <a:spAutoFit/>
          </a:bodyPr>
          <a:lstStyle/>
          <a:p>
            <a:r>
              <a:rPr lang="en-US" dirty="0" smtClean="0"/>
              <a:t>content vs</a:t>
            </a:r>
          </a:p>
          <a:p>
            <a:r>
              <a:rPr lang="en-US" dirty="0" smtClean="0"/>
              <a:t>function word split</a:t>
            </a:r>
            <a:endParaRPr lang="en-US" dirty="0"/>
          </a:p>
        </p:txBody>
      </p:sp>
      <p:cxnSp>
        <p:nvCxnSpPr>
          <p:cNvPr id="27" name="Straight Connector 26"/>
          <p:cNvCxnSpPr>
            <a:endCxn id="22" idx="0"/>
          </p:cNvCxnSpPr>
          <p:nvPr/>
        </p:nvCxnSpPr>
        <p:spPr>
          <a:xfrm flipH="1">
            <a:off x="9312249" y="1928092"/>
            <a:ext cx="945001" cy="728173"/>
          </a:xfrm>
          <a:prstGeom prst="line">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8316765" y="2111484"/>
            <a:ext cx="270055" cy="610869"/>
          </a:xfrm>
          <a:prstGeom prst="line">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573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0"/>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P spid="13" grpId="0"/>
      <p:bldP spid="16" grpId="0"/>
      <p:bldP spid="19" grpId="0"/>
      <p:bldP spid="20" grpId="0"/>
      <p:bldP spid="21" grpId="0"/>
      <p:bldP spid="23" grpId="0"/>
      <p:bldP spid="2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METEOR vs BLEU</a:t>
            </a:r>
            <a:endParaRPr lang="en-US" dirty="0"/>
          </a:p>
        </p:txBody>
      </p:sp>
      <p:sp>
        <p:nvSpPr>
          <p:cNvPr id="3" name="Content Placeholder 2"/>
          <p:cNvSpPr>
            <a:spLocks noGrp="1"/>
          </p:cNvSpPr>
          <p:nvPr>
            <p:ph idx="1"/>
          </p:nvPr>
        </p:nvSpPr>
        <p:spPr/>
        <p:txBody>
          <a:bodyPr/>
          <a:lstStyle/>
          <a:p>
            <a:r>
              <a:rPr lang="en-US" dirty="0" smtClean="0"/>
              <a:t>METEOR calculates precision and recall, so only one reference can be used</a:t>
            </a:r>
          </a:p>
          <a:p>
            <a:pPr lvl="1"/>
            <a:r>
              <a:rPr lang="en-US" dirty="0" smtClean="0"/>
              <a:t>If multiple references, take the one that gives highest score</a:t>
            </a:r>
          </a:p>
          <a:p>
            <a:pPr lvl="1"/>
            <a:r>
              <a:rPr lang="en-US" dirty="0" smtClean="0"/>
              <a:t>Can't use half of one reference, half of another</a:t>
            </a:r>
          </a:p>
          <a:p>
            <a:r>
              <a:rPr lang="en-US" dirty="0" smtClean="0"/>
              <a:t>METEOR is a per-sentence metric</a:t>
            </a:r>
          </a:p>
          <a:p>
            <a:pPr lvl="1"/>
            <a:r>
              <a:rPr lang="en-US" dirty="0" smtClean="0"/>
              <a:t>Good for certain kinds of optimization</a:t>
            </a:r>
          </a:p>
          <a:p>
            <a:pPr lvl="1"/>
            <a:r>
              <a:rPr lang="en-US" dirty="0" smtClean="0"/>
              <a:t>There are single-sentence BLEU approximations</a:t>
            </a:r>
          </a:p>
          <a:p>
            <a:r>
              <a:rPr lang="en-US" dirty="0" smtClean="0"/>
              <a:t>METEOR has semantic similarity-based matching</a:t>
            </a:r>
          </a:p>
          <a:p>
            <a:pPr lvl="1"/>
            <a:r>
              <a:rPr lang="en-US" dirty="0" smtClean="0"/>
              <a:t>target language-dependent resources are needed</a:t>
            </a:r>
          </a:p>
          <a:p>
            <a:pPr lvl="1"/>
            <a:r>
              <a:rPr lang="en-US" dirty="0" smtClean="0"/>
              <a:t>lots of small details regarding how to apply this; hampered METEOR's growth</a:t>
            </a:r>
            <a:endParaRPr lang="en-US" dirty="0"/>
          </a:p>
        </p:txBody>
      </p:sp>
    </p:spTree>
    <p:extLst>
      <p:ext uri="{BB962C8B-B14F-4D97-AF65-F5344CB8AC3E}">
        <p14:creationId xmlns:p14="http://schemas.microsoft.com/office/powerpoint/2010/main" val="572335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0954621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74969960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91470428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25738204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540000" y="0"/>
            <a:ext cx="6261100" cy="5882522"/>
          </a:xfrm>
          <a:prstGeom prst="rect">
            <a:avLst/>
          </a:prstGeom>
        </p:spPr>
      </p:pic>
      <p:sp>
        <p:nvSpPr>
          <p:cNvPr id="3" name="TextBox 2"/>
          <p:cNvSpPr txBox="1"/>
          <p:nvPr/>
        </p:nvSpPr>
        <p:spPr>
          <a:xfrm>
            <a:off x="4483100" y="6057900"/>
            <a:ext cx="3686907" cy="369332"/>
          </a:xfrm>
          <a:prstGeom prst="rect">
            <a:avLst/>
          </a:prstGeom>
          <a:noFill/>
        </p:spPr>
        <p:txBody>
          <a:bodyPr wrap="none" rtlCol="0">
            <a:spAutoFit/>
          </a:bodyPr>
          <a:lstStyle/>
          <a:p>
            <a:r>
              <a:rPr lang="en-US" smtClean="0"/>
              <a:t>2011 WMT Evaluation Metrics results</a:t>
            </a:r>
            <a:endParaRPr lang="en-US"/>
          </a:p>
        </p:txBody>
      </p:sp>
    </p:spTree>
    <p:extLst>
      <p:ext uri="{BB962C8B-B14F-4D97-AF65-F5344CB8AC3E}">
        <p14:creationId xmlns:p14="http://schemas.microsoft.com/office/powerpoint/2010/main" val="10720473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405666" y="208429"/>
            <a:ext cx="8588188" cy="6441141"/>
          </a:xfrm>
          <a:prstGeom prst="rect">
            <a:avLst/>
          </a:prstGeom>
        </p:spPr>
      </p:pic>
    </p:spTree>
    <p:extLst>
      <p:ext uri="{BB962C8B-B14F-4D97-AF65-F5344CB8AC3E}">
        <p14:creationId xmlns:p14="http://schemas.microsoft.com/office/powerpoint/2010/main" val="64105762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Automated Metrics: Conclusions</a:t>
            </a:r>
            <a:endParaRPr lang="en-US" dirty="0"/>
          </a:p>
        </p:txBody>
      </p:sp>
      <p:sp>
        <p:nvSpPr>
          <p:cNvPr id="3" name="Content Placeholder 2"/>
          <p:cNvSpPr>
            <a:spLocks noGrp="1"/>
          </p:cNvSpPr>
          <p:nvPr>
            <p:ph idx="1"/>
          </p:nvPr>
        </p:nvSpPr>
        <p:spPr/>
        <p:txBody>
          <a:bodyPr/>
          <a:lstStyle/>
          <a:p>
            <a:r>
              <a:rPr lang="en-US" dirty="0" smtClean="0"/>
              <a:t>Essential tool for system development</a:t>
            </a:r>
          </a:p>
          <a:p>
            <a:r>
              <a:rPr lang="en-US" dirty="0" smtClean="0"/>
              <a:t>Not fully suited for ranking systems of different types</a:t>
            </a:r>
          </a:p>
          <a:p>
            <a:r>
              <a:rPr lang="en-US" dirty="0" smtClean="0"/>
              <a:t>BLEU: dominant metric</a:t>
            </a:r>
          </a:p>
          <a:p>
            <a:pPr lvl="1"/>
            <a:r>
              <a:rPr lang="en-US" dirty="0" smtClean="0"/>
              <a:t>easy to calculate</a:t>
            </a:r>
          </a:p>
          <a:p>
            <a:pPr lvl="1"/>
            <a:r>
              <a:rPr lang="en-US" dirty="0" smtClean="0"/>
              <a:t>not good for single-sentence scores</a:t>
            </a:r>
          </a:p>
          <a:p>
            <a:r>
              <a:rPr lang="en-US" dirty="0" smtClean="0"/>
              <a:t>METEOR: also popular</a:t>
            </a:r>
          </a:p>
          <a:p>
            <a:pPr lvl="1"/>
            <a:r>
              <a:rPr lang="en-US" dirty="0" smtClean="0"/>
              <a:t>various versions try to do different kinds of approximate matching</a:t>
            </a:r>
          </a:p>
          <a:p>
            <a:r>
              <a:rPr lang="en-US" dirty="0" smtClean="0"/>
              <a:t>Evaluation metrics still an open challenge</a:t>
            </a:r>
            <a:endParaRPr lang="en-US" dirty="0"/>
          </a:p>
        </p:txBody>
      </p:sp>
    </p:spTree>
    <p:extLst>
      <p:ext uri="{BB962C8B-B14F-4D97-AF65-F5344CB8AC3E}">
        <p14:creationId xmlns:p14="http://schemas.microsoft.com/office/powerpoint/2010/main" val="582032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15392566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From Data</a:t>
            </a:r>
            <a:endParaRPr lang="en-US" dirty="0"/>
          </a:p>
        </p:txBody>
      </p:sp>
      <p:sp>
        <p:nvSpPr>
          <p:cNvPr id="3" name="Content Placeholder 2"/>
          <p:cNvSpPr>
            <a:spLocks noGrp="1"/>
          </p:cNvSpPr>
          <p:nvPr>
            <p:ph idx="1"/>
          </p:nvPr>
        </p:nvSpPr>
        <p:spPr/>
        <p:txBody>
          <a:bodyPr/>
          <a:lstStyle/>
          <a:p>
            <a:r>
              <a:rPr lang="en-US" dirty="0" smtClean="0"/>
              <a:t>Parallel Corpora (sentence-aligned)</a:t>
            </a:r>
          </a:p>
          <a:p>
            <a:pPr lvl="1"/>
            <a:r>
              <a:rPr lang="en-US" dirty="0" smtClean="0"/>
              <a:t>Canadian Hansards (French-English parliamentary proceedings; 10m words)</a:t>
            </a:r>
          </a:p>
          <a:p>
            <a:pPr lvl="1"/>
            <a:r>
              <a:rPr lang="en-US" dirty="0" err="1" smtClean="0"/>
              <a:t>Europarl</a:t>
            </a:r>
            <a:r>
              <a:rPr lang="en-US" dirty="0" smtClean="0"/>
              <a:t> Parliamentary Proceedings (21-way parliamentary proceedings; 10m-50m words/</a:t>
            </a:r>
            <a:r>
              <a:rPr lang="en-US" dirty="0" err="1" smtClean="0"/>
              <a:t>lang</a:t>
            </a:r>
            <a:r>
              <a:rPr lang="en-US" dirty="0" smtClean="0"/>
              <a:t>)</a:t>
            </a:r>
          </a:p>
          <a:p>
            <a:pPr lvl="1"/>
            <a:r>
              <a:rPr lang="en-US" dirty="0" smtClean="0"/>
              <a:t>GALE/BOLT Chinese-English Arabic-English corpora (news, blogs, chat; 300m words each)</a:t>
            </a:r>
          </a:p>
          <a:p>
            <a:r>
              <a:rPr lang="en-US" dirty="0" smtClean="0"/>
              <a:t>Monolingual Corpora</a:t>
            </a:r>
          </a:p>
          <a:p>
            <a:pPr lvl="1"/>
            <a:r>
              <a:rPr lang="en-US" dirty="0" err="1" smtClean="0"/>
              <a:t>Gigaword</a:t>
            </a:r>
            <a:r>
              <a:rPr lang="en-US" dirty="0" smtClean="0"/>
              <a:t> (1.7b words English news)</a:t>
            </a:r>
          </a:p>
          <a:p>
            <a:pPr lvl="1"/>
            <a:r>
              <a:rPr lang="en-US" dirty="0" err="1" smtClean="0"/>
              <a:t>Clueweb</a:t>
            </a:r>
            <a:r>
              <a:rPr lang="en-US" dirty="0" smtClean="0"/>
              <a:t> (100b English words scraped from web)</a:t>
            </a:r>
          </a:p>
          <a:p>
            <a:pPr lvl="1"/>
            <a:r>
              <a:rPr lang="en-US" dirty="0" smtClean="0"/>
              <a:t>Wikipedia monolingual corpora (20m-1.7b words in 23 </a:t>
            </a:r>
            <a:r>
              <a:rPr lang="en-US" dirty="0" err="1" smtClean="0"/>
              <a:t>langs</a:t>
            </a:r>
            <a:r>
              <a:rPr lang="en-US" dirty="0" smtClean="0"/>
              <a:t>)</a:t>
            </a:r>
            <a:endParaRPr lang="en-US" dirty="0"/>
          </a:p>
        </p:txBody>
      </p:sp>
    </p:spTree>
    <p:extLst>
      <p:ext uri="{BB962C8B-B14F-4D97-AF65-F5344CB8AC3E}">
        <p14:creationId xmlns:p14="http://schemas.microsoft.com/office/powerpoint/2010/main" val="1257570903"/>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From Data</a:t>
            </a:r>
            <a:endParaRPr lang="en-US" dirty="0"/>
          </a:p>
        </p:txBody>
      </p:sp>
      <p:sp>
        <p:nvSpPr>
          <p:cNvPr id="3" name="Content Placeholder 2"/>
          <p:cNvSpPr>
            <a:spLocks noGrp="1"/>
          </p:cNvSpPr>
          <p:nvPr>
            <p:ph idx="1"/>
          </p:nvPr>
        </p:nvSpPr>
        <p:spPr>
          <a:xfrm>
            <a:off x="838200" y="1281276"/>
            <a:ext cx="10515600" cy="5435209"/>
          </a:xfrm>
        </p:spPr>
        <p:txBody>
          <a:bodyPr>
            <a:normAutofit fontScale="92500" lnSpcReduction="10000"/>
          </a:bodyPr>
          <a:lstStyle/>
          <a:p>
            <a:r>
              <a:rPr lang="en-US" dirty="0" smtClean="0"/>
              <a:t>What is the best translation?</a:t>
            </a:r>
          </a:p>
          <a:p>
            <a:pPr lvl="1"/>
            <a:r>
              <a:rPr lang="en-US" dirty="0" err="1" smtClean="0"/>
              <a:t>Sicherheit</a:t>
            </a:r>
            <a:r>
              <a:rPr lang="en-US" dirty="0" smtClean="0"/>
              <a:t> -&gt; </a:t>
            </a:r>
            <a:r>
              <a:rPr lang="en-US" dirty="0" smtClean="0">
                <a:solidFill>
                  <a:srgbClr val="00B050"/>
                </a:solidFill>
              </a:rPr>
              <a:t>security</a:t>
            </a:r>
          </a:p>
          <a:p>
            <a:pPr lvl="1"/>
            <a:r>
              <a:rPr lang="en-US" dirty="0" err="1" smtClean="0"/>
              <a:t>Sicherheit</a:t>
            </a:r>
            <a:r>
              <a:rPr lang="en-US" dirty="0" smtClean="0"/>
              <a:t> -&gt; </a:t>
            </a:r>
            <a:r>
              <a:rPr lang="en-US" dirty="0" smtClean="0">
                <a:solidFill>
                  <a:srgbClr val="FF0000"/>
                </a:solidFill>
              </a:rPr>
              <a:t>safety</a:t>
            </a:r>
          </a:p>
          <a:p>
            <a:pPr lvl="1"/>
            <a:r>
              <a:rPr lang="en-US" dirty="0" err="1" smtClean="0"/>
              <a:t>Sicherheit</a:t>
            </a:r>
            <a:r>
              <a:rPr lang="en-US" dirty="0" smtClean="0"/>
              <a:t> -&gt; </a:t>
            </a:r>
            <a:r>
              <a:rPr lang="en-US" dirty="0" smtClean="0">
                <a:solidFill>
                  <a:srgbClr val="7030A0"/>
                </a:solidFill>
              </a:rPr>
              <a:t>certainty</a:t>
            </a:r>
          </a:p>
          <a:p>
            <a:r>
              <a:rPr lang="en-US" dirty="0" smtClean="0"/>
              <a:t>Context matters!</a:t>
            </a:r>
          </a:p>
          <a:p>
            <a:pPr lvl="1"/>
            <a:r>
              <a:rPr lang="en-US" dirty="0" err="1" smtClean="0"/>
              <a:t>Sicherheitspolitik</a:t>
            </a:r>
            <a:r>
              <a:rPr lang="en-US" dirty="0" smtClean="0"/>
              <a:t> -&gt; </a:t>
            </a:r>
            <a:r>
              <a:rPr lang="en-US" dirty="0" smtClean="0">
                <a:solidFill>
                  <a:srgbClr val="00B050"/>
                </a:solidFill>
              </a:rPr>
              <a:t>security</a:t>
            </a:r>
            <a:r>
              <a:rPr lang="en-US" dirty="0" smtClean="0"/>
              <a:t> policy  1580</a:t>
            </a:r>
          </a:p>
          <a:p>
            <a:pPr lvl="1"/>
            <a:r>
              <a:rPr lang="en-US" dirty="0" err="1" smtClean="0"/>
              <a:t>Sicherheitspolitik</a:t>
            </a:r>
            <a:r>
              <a:rPr lang="en-US" dirty="0" smtClean="0"/>
              <a:t> -&gt; </a:t>
            </a:r>
            <a:r>
              <a:rPr lang="en-US" dirty="0" smtClean="0">
                <a:solidFill>
                  <a:srgbClr val="FF0000"/>
                </a:solidFill>
              </a:rPr>
              <a:t>safety</a:t>
            </a:r>
            <a:r>
              <a:rPr lang="en-US" dirty="0" smtClean="0"/>
              <a:t> policy  13</a:t>
            </a:r>
          </a:p>
          <a:p>
            <a:pPr lvl="1"/>
            <a:r>
              <a:rPr lang="en-US" dirty="0" err="1" smtClean="0"/>
              <a:t>Sicherheitspolitik</a:t>
            </a:r>
            <a:r>
              <a:rPr lang="en-US" dirty="0" smtClean="0"/>
              <a:t> -&gt; </a:t>
            </a:r>
            <a:r>
              <a:rPr lang="en-US" dirty="0" smtClean="0">
                <a:solidFill>
                  <a:srgbClr val="7030A0"/>
                </a:solidFill>
              </a:rPr>
              <a:t>certainty</a:t>
            </a:r>
            <a:r>
              <a:rPr lang="en-US" dirty="0" smtClean="0"/>
              <a:t> policy  0</a:t>
            </a:r>
            <a:br>
              <a:rPr lang="en-US" dirty="0" smtClean="0"/>
            </a:br>
            <a:endParaRPr lang="en-US" dirty="0" smtClean="0"/>
          </a:p>
          <a:p>
            <a:pPr lvl="1"/>
            <a:r>
              <a:rPr lang="en-US" dirty="0" err="1" smtClean="0"/>
              <a:t>Lebensmittelsicherheit</a:t>
            </a:r>
            <a:r>
              <a:rPr lang="en-US" dirty="0" smtClean="0"/>
              <a:t> -&gt; food </a:t>
            </a:r>
            <a:r>
              <a:rPr lang="en-US" dirty="0" smtClean="0">
                <a:solidFill>
                  <a:srgbClr val="00B050"/>
                </a:solidFill>
              </a:rPr>
              <a:t>security</a:t>
            </a:r>
            <a:r>
              <a:rPr lang="en-US" dirty="0" smtClean="0"/>
              <a:t>     51</a:t>
            </a:r>
          </a:p>
          <a:p>
            <a:pPr lvl="1"/>
            <a:r>
              <a:rPr lang="en-US" dirty="0" err="1" smtClean="0"/>
              <a:t>Lebensmittelsicherheit</a:t>
            </a:r>
            <a:r>
              <a:rPr lang="en-US" dirty="0" smtClean="0"/>
              <a:t> -&gt; food </a:t>
            </a:r>
            <a:r>
              <a:rPr lang="en-US" dirty="0" smtClean="0">
                <a:solidFill>
                  <a:srgbClr val="FF0000"/>
                </a:solidFill>
              </a:rPr>
              <a:t>safety</a:t>
            </a:r>
            <a:r>
              <a:rPr lang="en-US" dirty="0" smtClean="0"/>
              <a:t>    1084</a:t>
            </a:r>
          </a:p>
          <a:p>
            <a:pPr lvl="1"/>
            <a:r>
              <a:rPr lang="en-US" dirty="0" err="1" smtClean="0"/>
              <a:t>Lebensmittelsicherheit</a:t>
            </a:r>
            <a:r>
              <a:rPr lang="en-US" dirty="0" smtClean="0"/>
              <a:t> -&gt; food </a:t>
            </a:r>
            <a:r>
              <a:rPr lang="en-US" dirty="0" smtClean="0">
                <a:solidFill>
                  <a:srgbClr val="7030A0"/>
                </a:solidFill>
              </a:rPr>
              <a:t>certainty</a:t>
            </a:r>
            <a:r>
              <a:rPr lang="en-US" dirty="0" smtClean="0"/>
              <a:t>      0</a:t>
            </a:r>
            <a:br>
              <a:rPr lang="en-US" dirty="0" smtClean="0"/>
            </a:br>
            <a:endParaRPr lang="en-US" dirty="0" smtClean="0"/>
          </a:p>
          <a:p>
            <a:pPr lvl="1"/>
            <a:r>
              <a:rPr lang="en-US" dirty="0" err="1" smtClean="0"/>
              <a:t>Rechtssicherheit</a:t>
            </a:r>
            <a:r>
              <a:rPr lang="en-US" dirty="0" smtClean="0"/>
              <a:t> -&gt; legal </a:t>
            </a:r>
            <a:r>
              <a:rPr lang="en-US" dirty="0" smtClean="0">
                <a:solidFill>
                  <a:srgbClr val="00B050"/>
                </a:solidFill>
              </a:rPr>
              <a:t>security</a:t>
            </a:r>
            <a:r>
              <a:rPr lang="en-US" dirty="0" smtClean="0"/>
              <a:t>    156</a:t>
            </a:r>
          </a:p>
          <a:p>
            <a:pPr lvl="1"/>
            <a:r>
              <a:rPr lang="en-US" dirty="0" err="1" smtClean="0"/>
              <a:t>Rechtssicherheit</a:t>
            </a:r>
            <a:r>
              <a:rPr lang="en-US" dirty="0" smtClean="0"/>
              <a:t> -&gt; legal </a:t>
            </a:r>
            <a:r>
              <a:rPr lang="en-US" dirty="0" smtClean="0">
                <a:solidFill>
                  <a:srgbClr val="FF0000"/>
                </a:solidFill>
              </a:rPr>
              <a:t>safety</a:t>
            </a:r>
            <a:r>
              <a:rPr lang="en-US" dirty="0" smtClean="0"/>
              <a:t>            5</a:t>
            </a:r>
          </a:p>
          <a:p>
            <a:pPr lvl="1"/>
            <a:r>
              <a:rPr lang="en-US" dirty="0" err="1" smtClean="0"/>
              <a:t>Rechtssicherheit</a:t>
            </a:r>
            <a:r>
              <a:rPr lang="en-US" dirty="0" smtClean="0"/>
              <a:t> -&gt; legal </a:t>
            </a:r>
            <a:r>
              <a:rPr lang="en-US" dirty="0" smtClean="0">
                <a:solidFill>
                  <a:srgbClr val="7030A0"/>
                </a:solidFill>
              </a:rPr>
              <a:t>certainty</a:t>
            </a:r>
            <a:r>
              <a:rPr lang="en-US" dirty="0" smtClean="0"/>
              <a:t>   723    </a:t>
            </a:r>
          </a:p>
          <a:p>
            <a:pPr lvl="1"/>
            <a:endParaRPr lang="en-US" dirty="0" smtClean="0"/>
          </a:p>
          <a:p>
            <a:pPr lvl="1"/>
            <a:endParaRPr lang="en-US" dirty="0" smtClean="0"/>
          </a:p>
          <a:p>
            <a:pPr lvl="1"/>
            <a:endParaRPr lang="en-US" dirty="0" smtClean="0"/>
          </a:p>
        </p:txBody>
      </p:sp>
      <p:grpSp>
        <p:nvGrpSpPr>
          <p:cNvPr id="12" name="Group 11"/>
          <p:cNvGrpSpPr/>
          <p:nvPr/>
        </p:nvGrpSpPr>
        <p:grpSpPr>
          <a:xfrm>
            <a:off x="4511043" y="1674949"/>
            <a:ext cx="838278" cy="1007084"/>
            <a:chOff x="4511043" y="1674949"/>
            <a:chExt cx="838278" cy="1007084"/>
          </a:xfrm>
        </p:grpSpPr>
        <p:sp>
          <p:nvSpPr>
            <p:cNvPr id="4" name="TextBox 3"/>
            <p:cNvSpPr txBox="1"/>
            <p:nvPr/>
          </p:nvSpPr>
          <p:spPr>
            <a:xfrm>
              <a:off x="4511043" y="1674949"/>
              <a:ext cx="827471" cy="369332"/>
            </a:xfrm>
            <a:prstGeom prst="rect">
              <a:avLst/>
            </a:prstGeom>
            <a:noFill/>
          </p:spPr>
          <p:txBody>
            <a:bodyPr wrap="none" rtlCol="0">
              <a:spAutoFit/>
            </a:bodyPr>
            <a:lstStyle/>
            <a:p>
              <a:r>
                <a:rPr lang="en-US" dirty="0" smtClean="0"/>
                <a:t>14,516</a:t>
              </a:r>
              <a:endParaRPr lang="en-US" dirty="0"/>
            </a:p>
          </p:txBody>
        </p:sp>
        <p:sp>
          <p:nvSpPr>
            <p:cNvPr id="5" name="TextBox 4"/>
            <p:cNvSpPr txBox="1"/>
            <p:nvPr/>
          </p:nvSpPr>
          <p:spPr>
            <a:xfrm>
              <a:off x="4521850" y="2038874"/>
              <a:ext cx="827471" cy="369332"/>
            </a:xfrm>
            <a:prstGeom prst="rect">
              <a:avLst/>
            </a:prstGeom>
            <a:noFill/>
          </p:spPr>
          <p:txBody>
            <a:bodyPr wrap="none" rtlCol="0">
              <a:spAutoFit/>
            </a:bodyPr>
            <a:lstStyle/>
            <a:p>
              <a:r>
                <a:rPr lang="en-US" dirty="0" smtClean="0"/>
                <a:t>10,015</a:t>
              </a:r>
              <a:endParaRPr lang="en-US" dirty="0"/>
            </a:p>
          </p:txBody>
        </p:sp>
        <p:sp>
          <p:nvSpPr>
            <p:cNvPr id="6" name="TextBox 5"/>
            <p:cNvSpPr txBox="1"/>
            <p:nvPr/>
          </p:nvSpPr>
          <p:spPr>
            <a:xfrm>
              <a:off x="4802790" y="2312701"/>
              <a:ext cx="535724" cy="369332"/>
            </a:xfrm>
            <a:prstGeom prst="rect">
              <a:avLst/>
            </a:prstGeom>
            <a:noFill/>
          </p:spPr>
          <p:txBody>
            <a:bodyPr wrap="none" rtlCol="0">
              <a:spAutoFit/>
            </a:bodyPr>
            <a:lstStyle/>
            <a:p>
              <a:r>
                <a:rPr lang="en-US" dirty="0" smtClean="0"/>
                <a:t>334</a:t>
              </a:r>
              <a:endParaRPr lang="en-US" dirty="0"/>
            </a:p>
          </p:txBody>
        </p:sp>
      </p:grpSp>
      <p:sp>
        <p:nvSpPr>
          <p:cNvPr id="7" name="TextBox 6"/>
          <p:cNvSpPr txBox="1"/>
          <p:nvPr/>
        </p:nvSpPr>
        <p:spPr>
          <a:xfrm>
            <a:off x="5540829" y="1701490"/>
            <a:ext cx="2046138" cy="646331"/>
          </a:xfrm>
          <a:prstGeom prst="rect">
            <a:avLst/>
          </a:prstGeom>
          <a:noFill/>
        </p:spPr>
        <p:txBody>
          <a:bodyPr wrap="none" rtlCol="0">
            <a:spAutoFit/>
          </a:bodyPr>
          <a:lstStyle/>
          <a:p>
            <a:r>
              <a:rPr lang="en-US" dirty="0" smtClean="0"/>
              <a:t>counts in European </a:t>
            </a:r>
          </a:p>
          <a:p>
            <a:r>
              <a:rPr lang="en-US" dirty="0" smtClean="0"/>
              <a:t>parliament</a:t>
            </a:r>
            <a:r>
              <a:rPr lang="en-US" dirty="0"/>
              <a:t> </a:t>
            </a:r>
            <a:r>
              <a:rPr lang="en-US" dirty="0" smtClean="0"/>
              <a:t>corpus</a:t>
            </a:r>
            <a:endParaRPr lang="en-US" dirty="0"/>
          </a:p>
        </p:txBody>
      </p:sp>
      <p:sp>
        <p:nvSpPr>
          <p:cNvPr id="8" name="Rectangle 7"/>
          <p:cNvSpPr/>
          <p:nvPr/>
        </p:nvSpPr>
        <p:spPr>
          <a:xfrm>
            <a:off x="4500236" y="1728596"/>
            <a:ext cx="849086" cy="31568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578001" y="3075215"/>
            <a:ext cx="849086" cy="31568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024236" y="4700396"/>
            <a:ext cx="849086" cy="31568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5534379" y="6289710"/>
            <a:ext cx="849086" cy="31568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1754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p:bldP spid="8" grpId="0" animBg="1"/>
      <p:bldP spid="9" grpId="0" animBg="1"/>
      <p:bldP spid="10" grpId="0" animBg="1"/>
      <p:bldP spid="11"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From Data</a:t>
            </a:r>
            <a:endParaRPr lang="en-US" dirty="0"/>
          </a:p>
        </p:txBody>
      </p:sp>
      <p:sp>
        <p:nvSpPr>
          <p:cNvPr id="3" name="Content Placeholder 2"/>
          <p:cNvSpPr>
            <a:spLocks noGrp="1"/>
          </p:cNvSpPr>
          <p:nvPr>
            <p:ph idx="1"/>
          </p:nvPr>
        </p:nvSpPr>
        <p:spPr/>
        <p:txBody>
          <a:bodyPr/>
          <a:lstStyle/>
          <a:p>
            <a:r>
              <a:rPr lang="en-US" dirty="0" smtClean="0"/>
              <a:t>Which is most fluent?</a:t>
            </a:r>
          </a:p>
          <a:p>
            <a:pPr lvl="1"/>
            <a:r>
              <a:rPr lang="en-US" dirty="0" smtClean="0"/>
              <a:t>police disrupted the demonstration</a:t>
            </a:r>
          </a:p>
          <a:p>
            <a:pPr lvl="1"/>
            <a:r>
              <a:rPr lang="en-US" dirty="0" smtClean="0"/>
              <a:t>police broke up the demonstration</a:t>
            </a:r>
          </a:p>
          <a:p>
            <a:pPr lvl="1"/>
            <a:r>
              <a:rPr lang="en-US" dirty="0" smtClean="0"/>
              <a:t>police dispersed the demonstration</a:t>
            </a:r>
          </a:p>
          <a:p>
            <a:pPr lvl="1"/>
            <a:r>
              <a:rPr lang="en-US" dirty="0" smtClean="0"/>
              <a:t>police ended the demonstration</a:t>
            </a:r>
          </a:p>
          <a:p>
            <a:pPr lvl="1"/>
            <a:r>
              <a:rPr lang="en-US" dirty="0" smtClean="0"/>
              <a:t>police dissolved the demonstration</a:t>
            </a:r>
          </a:p>
          <a:p>
            <a:pPr lvl="1"/>
            <a:r>
              <a:rPr lang="en-US" dirty="0" smtClean="0"/>
              <a:t>police stopped the demonstration</a:t>
            </a:r>
          </a:p>
          <a:p>
            <a:pPr lvl="1"/>
            <a:r>
              <a:rPr lang="en-US" dirty="0" smtClean="0"/>
              <a:t>police suppressed the demonstration</a:t>
            </a:r>
          </a:p>
          <a:p>
            <a:pPr lvl="1"/>
            <a:r>
              <a:rPr lang="en-US" dirty="0" smtClean="0"/>
              <a:t>police shut down the demonstration</a:t>
            </a:r>
            <a:endParaRPr lang="en-US" dirty="0"/>
          </a:p>
        </p:txBody>
      </p:sp>
      <p:sp>
        <p:nvSpPr>
          <p:cNvPr id="4" name="TextBox 3"/>
          <p:cNvSpPr txBox="1"/>
          <p:nvPr/>
        </p:nvSpPr>
        <p:spPr>
          <a:xfrm>
            <a:off x="5769427" y="2334709"/>
            <a:ext cx="1643743" cy="3046988"/>
          </a:xfrm>
          <a:prstGeom prst="rect">
            <a:avLst/>
          </a:prstGeom>
          <a:noFill/>
        </p:spPr>
        <p:txBody>
          <a:bodyPr wrap="square" rtlCol="0">
            <a:spAutoFit/>
          </a:bodyPr>
          <a:lstStyle/>
          <a:p>
            <a:pPr algn="r"/>
            <a:r>
              <a:rPr lang="en-US" sz="2400" dirty="0" smtClean="0"/>
              <a:t>2,140</a:t>
            </a:r>
          </a:p>
          <a:p>
            <a:pPr algn="r"/>
            <a:r>
              <a:rPr lang="en-US" sz="2400" dirty="0" smtClean="0"/>
              <a:t>66,600</a:t>
            </a:r>
          </a:p>
          <a:p>
            <a:pPr algn="r"/>
            <a:r>
              <a:rPr lang="en-US" sz="2400" dirty="0" smtClean="0"/>
              <a:t>25,800</a:t>
            </a:r>
          </a:p>
          <a:p>
            <a:pPr algn="r"/>
            <a:r>
              <a:rPr lang="en-US" sz="2400" dirty="0" smtClean="0"/>
              <a:t>762</a:t>
            </a:r>
          </a:p>
          <a:p>
            <a:pPr algn="r"/>
            <a:r>
              <a:rPr lang="en-US" sz="2400" dirty="0" smtClean="0"/>
              <a:t>2,030</a:t>
            </a:r>
          </a:p>
          <a:p>
            <a:pPr algn="r"/>
            <a:r>
              <a:rPr lang="en-US" sz="2400" dirty="0" smtClean="0"/>
              <a:t>722,000</a:t>
            </a:r>
          </a:p>
          <a:p>
            <a:pPr algn="r"/>
            <a:r>
              <a:rPr lang="en-US" sz="2400" dirty="0" smtClean="0"/>
              <a:t>1,400</a:t>
            </a:r>
          </a:p>
          <a:p>
            <a:pPr algn="r"/>
            <a:r>
              <a:rPr lang="en-US" sz="2400" dirty="0" smtClean="0"/>
              <a:t>2,040</a:t>
            </a:r>
            <a:endParaRPr lang="en-US" sz="2400" dirty="0"/>
          </a:p>
        </p:txBody>
      </p:sp>
      <p:sp>
        <p:nvSpPr>
          <p:cNvPr id="5" name="TextBox 4"/>
          <p:cNvSpPr txBox="1"/>
          <p:nvPr/>
        </p:nvSpPr>
        <p:spPr>
          <a:xfrm>
            <a:off x="7739743" y="3631962"/>
            <a:ext cx="1504130" cy="369332"/>
          </a:xfrm>
          <a:prstGeom prst="rect">
            <a:avLst/>
          </a:prstGeom>
          <a:noFill/>
        </p:spPr>
        <p:txBody>
          <a:bodyPr wrap="none" rtlCol="0">
            <a:spAutoFit/>
          </a:bodyPr>
          <a:lstStyle/>
          <a:p>
            <a:r>
              <a:rPr lang="en-US" smtClean="0"/>
              <a:t>hits on google</a:t>
            </a:r>
            <a:endParaRPr lang="en-US"/>
          </a:p>
        </p:txBody>
      </p:sp>
    </p:spTree>
    <p:extLst>
      <p:ext uri="{BB962C8B-B14F-4D97-AF65-F5344CB8AC3E}">
        <p14:creationId xmlns:p14="http://schemas.microsoft.com/office/powerpoint/2010/main" val="1736362637"/>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learn word translations?</a:t>
            </a:r>
            <a:endParaRPr lang="en-US" dirty="0"/>
          </a:p>
        </p:txBody>
      </p:sp>
      <p:sp>
        <p:nvSpPr>
          <p:cNvPr id="3" name="Content Placeholder 2"/>
          <p:cNvSpPr>
            <a:spLocks noGrp="1"/>
          </p:cNvSpPr>
          <p:nvPr>
            <p:ph idx="1"/>
          </p:nvPr>
        </p:nvSpPr>
        <p:spPr>
          <a:xfrm>
            <a:off x="838200" y="1825625"/>
            <a:ext cx="10515600" cy="1831975"/>
          </a:xfrm>
        </p:spPr>
        <p:txBody>
          <a:bodyPr/>
          <a:lstStyle/>
          <a:p>
            <a:r>
              <a:rPr lang="en-US" dirty="0" smtClean="0"/>
              <a:t>We're given sentence pairs</a:t>
            </a:r>
          </a:p>
          <a:p>
            <a:r>
              <a:rPr lang="en-US" dirty="0" smtClean="0"/>
              <a:t>If we see the exact sentence we know how to translate it</a:t>
            </a:r>
          </a:p>
          <a:p>
            <a:r>
              <a:rPr lang="en-US" dirty="0" smtClean="0"/>
              <a:t>How do we break a sentence down?</a:t>
            </a:r>
            <a:endParaRPr lang="en-US" dirty="0"/>
          </a:p>
        </p:txBody>
      </p:sp>
      <p:sp>
        <p:nvSpPr>
          <p:cNvPr id="4" name="Rectangle 3"/>
          <p:cNvSpPr/>
          <p:nvPr/>
        </p:nvSpPr>
        <p:spPr>
          <a:xfrm>
            <a:off x="838200" y="3798886"/>
            <a:ext cx="6096000" cy="646331"/>
          </a:xfrm>
          <a:prstGeom prst="rect">
            <a:avLst/>
          </a:prstGeom>
          <a:ln w="25400">
            <a:solidFill>
              <a:schemeClr val="tx1"/>
            </a:solidFill>
          </a:ln>
        </p:spPr>
        <p:txBody>
          <a:bodyPr>
            <a:spAutoFit/>
          </a:bodyPr>
          <a:lstStyle/>
          <a:p>
            <a:r>
              <a:rPr lang="en-US" dirty="0" err="1"/>
              <a:t>Barabara</a:t>
            </a:r>
            <a:r>
              <a:rPr lang="en-US" dirty="0"/>
              <a:t> </a:t>
            </a:r>
            <a:r>
              <a:rPr lang="en-US" dirty="0" err="1"/>
              <a:t>ya</a:t>
            </a:r>
            <a:r>
              <a:rPr lang="en-US" dirty="0"/>
              <a:t> </a:t>
            </a:r>
            <a:r>
              <a:rPr lang="en-US" dirty="0" err="1" smtClean="0"/>
              <a:t>Mwenge</a:t>
            </a:r>
            <a:r>
              <a:rPr lang="en-US" dirty="0" smtClean="0"/>
              <a:t>-Morocco </a:t>
            </a:r>
            <a:r>
              <a:rPr lang="en-US" dirty="0" err="1"/>
              <a:t>nyumba</a:t>
            </a:r>
            <a:r>
              <a:rPr lang="en-US" dirty="0"/>
              <a:t> </a:t>
            </a:r>
            <a:r>
              <a:rPr lang="en-US" dirty="0" err="1"/>
              <a:t>zinatakiwa</a:t>
            </a:r>
            <a:r>
              <a:rPr lang="en-US" dirty="0"/>
              <a:t> </a:t>
            </a:r>
            <a:r>
              <a:rPr lang="en-US" dirty="0" err="1"/>
              <a:t>kubomolewa</a:t>
            </a:r>
            <a:r>
              <a:rPr lang="en-US" dirty="0"/>
              <a:t>.</a:t>
            </a:r>
          </a:p>
        </p:txBody>
      </p:sp>
      <p:sp>
        <p:nvSpPr>
          <p:cNvPr id="5" name="Rectangle 4"/>
          <p:cNvSpPr/>
          <p:nvPr/>
        </p:nvSpPr>
        <p:spPr>
          <a:xfrm>
            <a:off x="5791200" y="4920348"/>
            <a:ext cx="6096000" cy="646331"/>
          </a:xfrm>
          <a:prstGeom prst="rect">
            <a:avLst/>
          </a:prstGeom>
          <a:ln w="25400">
            <a:solidFill>
              <a:schemeClr val="tx1"/>
            </a:solidFill>
          </a:ln>
        </p:spPr>
        <p:txBody>
          <a:bodyPr>
            <a:spAutoFit/>
          </a:bodyPr>
          <a:lstStyle/>
          <a:p>
            <a:r>
              <a:rPr lang="en-US"/>
              <a:t>houses along the </a:t>
            </a:r>
            <a:r>
              <a:rPr lang="en-US" dirty="0" err="1"/>
              <a:t>Mwenge</a:t>
            </a:r>
            <a:r>
              <a:rPr lang="en-US" dirty="0"/>
              <a:t>-Morocco road are supposed to be demolished.</a:t>
            </a:r>
          </a:p>
        </p:txBody>
      </p:sp>
      <p:sp>
        <p:nvSpPr>
          <p:cNvPr id="6" name="TextBox 5"/>
          <p:cNvSpPr txBox="1"/>
          <p:nvPr/>
        </p:nvSpPr>
        <p:spPr>
          <a:xfrm>
            <a:off x="3157538" y="4401837"/>
            <a:ext cx="842282" cy="369332"/>
          </a:xfrm>
          <a:prstGeom prst="rect">
            <a:avLst/>
          </a:prstGeom>
          <a:noFill/>
        </p:spPr>
        <p:txBody>
          <a:bodyPr wrap="none" rtlCol="0">
            <a:spAutoFit/>
          </a:bodyPr>
          <a:lstStyle/>
          <a:p>
            <a:r>
              <a:rPr lang="en-US" smtClean="0"/>
              <a:t>Swahili</a:t>
            </a:r>
            <a:endParaRPr lang="en-US"/>
          </a:p>
        </p:txBody>
      </p:sp>
      <p:sp>
        <p:nvSpPr>
          <p:cNvPr id="7" name="TextBox 6"/>
          <p:cNvSpPr txBox="1"/>
          <p:nvPr/>
        </p:nvSpPr>
        <p:spPr>
          <a:xfrm>
            <a:off x="8418059" y="5557839"/>
            <a:ext cx="845103" cy="369332"/>
          </a:xfrm>
          <a:prstGeom prst="rect">
            <a:avLst/>
          </a:prstGeom>
          <a:noFill/>
        </p:spPr>
        <p:txBody>
          <a:bodyPr wrap="none" rtlCol="0">
            <a:spAutoFit/>
          </a:bodyPr>
          <a:lstStyle/>
          <a:p>
            <a:r>
              <a:rPr lang="en-US" dirty="0" smtClean="0"/>
              <a:t>English</a:t>
            </a:r>
            <a:endParaRPr lang="en-US" dirty="0"/>
          </a:p>
        </p:txBody>
      </p:sp>
      <p:sp>
        <p:nvSpPr>
          <p:cNvPr id="8" name="TextBox 7"/>
          <p:cNvSpPr txBox="1"/>
          <p:nvPr/>
        </p:nvSpPr>
        <p:spPr>
          <a:xfrm>
            <a:off x="3173501" y="6102997"/>
            <a:ext cx="5844998" cy="461665"/>
          </a:xfrm>
          <a:prstGeom prst="rect">
            <a:avLst/>
          </a:prstGeom>
          <a:noFill/>
        </p:spPr>
        <p:txBody>
          <a:bodyPr wrap="none" rtlCol="0">
            <a:spAutoFit/>
          </a:bodyPr>
          <a:lstStyle/>
          <a:p>
            <a:r>
              <a:rPr lang="en-US" sz="2400" dirty="0" smtClean="0"/>
              <a:t>If I see "</a:t>
            </a:r>
            <a:r>
              <a:rPr lang="en-US" sz="2400" dirty="0" err="1" smtClean="0"/>
              <a:t>nyumba</a:t>
            </a:r>
            <a:r>
              <a:rPr lang="en-US" sz="2400" dirty="0" smtClean="0"/>
              <a:t>" again, how do I translate it?</a:t>
            </a:r>
            <a:endParaRPr lang="en-US" sz="2400" dirty="0"/>
          </a:p>
        </p:txBody>
      </p:sp>
    </p:spTree>
    <p:extLst>
      <p:ext uri="{BB962C8B-B14F-4D97-AF65-F5344CB8AC3E}">
        <p14:creationId xmlns:p14="http://schemas.microsoft.com/office/powerpoint/2010/main" val="66108750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 a computer, this might as well be Centauri and </a:t>
            </a:r>
            <a:r>
              <a:rPr lang="en-US" dirty="0" err="1" smtClean="0"/>
              <a:t>Arcturan</a:t>
            </a:r>
            <a:r>
              <a:rPr lang="en-US" dirty="0"/>
              <a:t>!</a:t>
            </a:r>
          </a:p>
        </p:txBody>
      </p:sp>
      <p:pic>
        <p:nvPicPr>
          <p:cNvPr id="4" name="Picture 3"/>
          <p:cNvPicPr>
            <a:picLocks noChangeAspect="1"/>
          </p:cNvPicPr>
          <p:nvPr/>
        </p:nvPicPr>
        <p:blipFill>
          <a:blip r:embed="rId2"/>
          <a:stretch>
            <a:fillRect/>
          </a:stretch>
        </p:blipFill>
        <p:spPr>
          <a:xfrm>
            <a:off x="4318000" y="1138237"/>
            <a:ext cx="7327900" cy="5067300"/>
          </a:xfrm>
          <a:prstGeom prst="rect">
            <a:avLst/>
          </a:prstGeom>
        </p:spPr>
      </p:pic>
      <p:pic>
        <p:nvPicPr>
          <p:cNvPr id="6" name="Picture 5"/>
          <p:cNvPicPr>
            <a:picLocks noChangeAspect="1"/>
          </p:cNvPicPr>
          <p:nvPr/>
        </p:nvPicPr>
        <p:blipFill>
          <a:blip r:embed="rId3"/>
          <a:stretch>
            <a:fillRect/>
          </a:stretch>
        </p:blipFill>
        <p:spPr>
          <a:xfrm>
            <a:off x="184150" y="1690688"/>
            <a:ext cx="1308100" cy="1536700"/>
          </a:xfrm>
          <a:prstGeom prst="rect">
            <a:avLst/>
          </a:prstGeom>
        </p:spPr>
      </p:pic>
      <p:pic>
        <p:nvPicPr>
          <p:cNvPr id="7" name="Picture 6"/>
          <p:cNvPicPr>
            <a:picLocks noChangeAspect="1"/>
          </p:cNvPicPr>
          <p:nvPr/>
        </p:nvPicPr>
        <p:blipFill>
          <a:blip r:embed="rId4"/>
          <a:stretch>
            <a:fillRect/>
          </a:stretch>
        </p:blipFill>
        <p:spPr>
          <a:xfrm>
            <a:off x="2035175" y="1690688"/>
            <a:ext cx="1739900" cy="2247900"/>
          </a:xfrm>
          <a:prstGeom prst="rect">
            <a:avLst/>
          </a:prstGeom>
        </p:spPr>
      </p:pic>
      <p:sp>
        <p:nvSpPr>
          <p:cNvPr id="8" name="Rectangle 7"/>
          <p:cNvSpPr/>
          <p:nvPr/>
        </p:nvSpPr>
        <p:spPr>
          <a:xfrm>
            <a:off x="548074" y="4617820"/>
            <a:ext cx="3131751" cy="646331"/>
          </a:xfrm>
          <a:prstGeom prst="rect">
            <a:avLst/>
          </a:prstGeom>
        </p:spPr>
        <p:txBody>
          <a:bodyPr wrap="square">
            <a:spAutoFit/>
          </a:bodyPr>
          <a:lstStyle/>
          <a:p>
            <a:r>
              <a:rPr lang="en-US" dirty="0" err="1">
                <a:solidFill>
                  <a:srgbClr val="000000"/>
                </a:solidFill>
                <a:latin typeface="Helvetica" charset="0"/>
              </a:rPr>
              <a:t>farok</a:t>
            </a:r>
            <a:r>
              <a:rPr lang="en-US" dirty="0">
                <a:solidFill>
                  <a:srgbClr val="000000"/>
                </a:solidFill>
                <a:latin typeface="Helvetica" charset="0"/>
              </a:rPr>
              <a:t> </a:t>
            </a:r>
            <a:r>
              <a:rPr lang="en-US" dirty="0" err="1">
                <a:solidFill>
                  <a:srgbClr val="000000"/>
                </a:solidFill>
                <a:latin typeface="Helvetica" charset="0"/>
              </a:rPr>
              <a:t>crrrok</a:t>
            </a:r>
            <a:r>
              <a:rPr lang="en-US" dirty="0">
                <a:solidFill>
                  <a:srgbClr val="000000"/>
                </a:solidFill>
                <a:latin typeface="Helvetica" charset="0"/>
              </a:rPr>
              <a:t> </a:t>
            </a:r>
            <a:r>
              <a:rPr lang="en-US" dirty="0" err="1">
                <a:solidFill>
                  <a:srgbClr val="000000"/>
                </a:solidFill>
                <a:latin typeface="Helvetica" charset="0"/>
              </a:rPr>
              <a:t>hihok</a:t>
            </a:r>
            <a:r>
              <a:rPr lang="en-US" dirty="0">
                <a:solidFill>
                  <a:srgbClr val="000000"/>
                </a:solidFill>
                <a:latin typeface="Helvetica" charset="0"/>
              </a:rPr>
              <a:t> </a:t>
            </a:r>
            <a:r>
              <a:rPr lang="en-US" dirty="0" err="1">
                <a:solidFill>
                  <a:srgbClr val="000000"/>
                </a:solidFill>
                <a:latin typeface="Helvetica" charset="0"/>
              </a:rPr>
              <a:t>yorok</a:t>
            </a:r>
            <a:r>
              <a:rPr lang="en-US" dirty="0">
                <a:solidFill>
                  <a:srgbClr val="000000"/>
                </a:solidFill>
                <a:latin typeface="Helvetica" charset="0"/>
              </a:rPr>
              <a:t> </a:t>
            </a:r>
            <a:r>
              <a:rPr lang="en-US" dirty="0" err="1">
                <a:solidFill>
                  <a:srgbClr val="000000"/>
                </a:solidFill>
                <a:latin typeface="Helvetica" charset="0"/>
              </a:rPr>
              <a:t>clok</a:t>
            </a:r>
            <a:r>
              <a:rPr lang="en-US" dirty="0">
                <a:solidFill>
                  <a:srgbClr val="000000"/>
                </a:solidFill>
                <a:latin typeface="Helvetica" charset="0"/>
              </a:rPr>
              <a:t> </a:t>
            </a:r>
            <a:r>
              <a:rPr lang="en-US" dirty="0" err="1">
                <a:solidFill>
                  <a:srgbClr val="000000"/>
                </a:solidFill>
                <a:latin typeface="Helvetica" charset="0"/>
              </a:rPr>
              <a:t>kantok</a:t>
            </a:r>
            <a:r>
              <a:rPr lang="en-US" dirty="0">
                <a:solidFill>
                  <a:srgbClr val="000000"/>
                </a:solidFill>
                <a:latin typeface="Helvetica" charset="0"/>
              </a:rPr>
              <a:t> </a:t>
            </a:r>
            <a:r>
              <a:rPr lang="en-US" dirty="0" smtClean="0">
                <a:solidFill>
                  <a:srgbClr val="000000"/>
                </a:solidFill>
                <a:latin typeface="Helvetica" charset="0"/>
              </a:rPr>
              <a:t>ok-</a:t>
            </a:r>
            <a:r>
              <a:rPr lang="en-US" dirty="0" err="1" smtClean="0">
                <a:solidFill>
                  <a:srgbClr val="000000"/>
                </a:solidFill>
                <a:latin typeface="Helvetica" charset="0"/>
              </a:rPr>
              <a:t>yurp</a:t>
            </a:r>
            <a:r>
              <a:rPr lang="en-US" dirty="0" smtClean="0">
                <a:solidFill>
                  <a:srgbClr val="000000"/>
                </a:solidFill>
                <a:latin typeface="Helvetica" charset="0"/>
              </a:rPr>
              <a:t> = ??</a:t>
            </a:r>
            <a:endParaRPr lang="en-US" dirty="0">
              <a:solidFill>
                <a:srgbClr val="000000"/>
              </a:solidFill>
              <a:effectLst/>
              <a:latin typeface="Helvetica" charset="0"/>
            </a:endParaRPr>
          </a:p>
        </p:txBody>
      </p:sp>
    </p:spTree>
    <p:extLst>
      <p:ext uri="{BB962C8B-B14F-4D97-AF65-F5344CB8AC3E}">
        <p14:creationId xmlns:p14="http://schemas.microsoft.com/office/powerpoint/2010/main" val="654751035"/>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as hard as it looks!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301280632"/>
              </p:ext>
            </p:extLst>
          </p:nvPr>
        </p:nvGraphicFramePr>
        <p:xfrm>
          <a:off x="3767138" y="1997074"/>
          <a:ext cx="5257800" cy="1828800"/>
        </p:xfrm>
        <a:graphic>
          <a:graphicData uri="http://schemas.openxmlformats.org/drawingml/2006/table">
            <a:tbl>
              <a:tblPr bandRow="1">
                <a:tableStyleId>{5C22544A-7EE6-4342-B048-85BDC9FD1C3A}</a:tableStyleId>
              </a:tblPr>
              <a:tblGrid>
                <a:gridCol w="5257800"/>
              </a:tblGrid>
              <a:tr h="391319">
                <a:tc>
                  <a:txBody>
                    <a:bodyPr/>
                    <a:lstStyle/>
                    <a:p>
                      <a:r>
                        <a:rPr lang="en-US" sz="2400" dirty="0" smtClean="0"/>
                        <a:t>1a. ok-</a:t>
                      </a:r>
                      <a:r>
                        <a:rPr lang="en-US" sz="2400" dirty="0" err="1" smtClean="0"/>
                        <a:t>voon</a:t>
                      </a:r>
                      <a:r>
                        <a:rPr lang="en-US" sz="2400" dirty="0" smtClean="0"/>
                        <a:t> </a:t>
                      </a:r>
                      <a:r>
                        <a:rPr lang="en-US" sz="2400" dirty="0" err="1" smtClean="0"/>
                        <a:t>ororok</a:t>
                      </a:r>
                      <a:r>
                        <a:rPr lang="en-US" sz="2400" dirty="0" smtClean="0"/>
                        <a:t> </a:t>
                      </a:r>
                      <a:r>
                        <a:rPr lang="en-US" sz="2400" dirty="0" err="1" smtClean="0"/>
                        <a:t>sprok</a:t>
                      </a:r>
                      <a:r>
                        <a:rPr lang="en-US" sz="2400" dirty="0" smtClean="0"/>
                        <a:t> .</a:t>
                      </a:r>
                      <a:endParaRPr lang="en-US" sz="2400" dirty="0"/>
                    </a:p>
                  </a:txBody>
                  <a:tcPr/>
                </a:tc>
              </a:tr>
              <a:tr h="391319">
                <a:tc>
                  <a:txBody>
                    <a:bodyPr/>
                    <a:lstStyle/>
                    <a:p>
                      <a:r>
                        <a:rPr lang="en-US" sz="2400" dirty="0" smtClean="0"/>
                        <a:t>1b. at-</a:t>
                      </a:r>
                      <a:r>
                        <a:rPr lang="en-US" sz="2400" dirty="0" err="1" smtClean="0"/>
                        <a:t>voon</a:t>
                      </a:r>
                      <a:r>
                        <a:rPr lang="en-US" sz="2400" dirty="0" smtClean="0"/>
                        <a:t> </a:t>
                      </a:r>
                      <a:r>
                        <a:rPr lang="en-US" sz="2400" dirty="0" err="1" smtClean="0"/>
                        <a:t>bichat</a:t>
                      </a:r>
                      <a:r>
                        <a:rPr lang="en-US" sz="2400" dirty="0" smtClean="0"/>
                        <a:t> </a:t>
                      </a:r>
                      <a:r>
                        <a:rPr lang="en-US" sz="2400" dirty="0" err="1" smtClean="0"/>
                        <a:t>dat</a:t>
                      </a:r>
                      <a:r>
                        <a:rPr lang="en-US" sz="2400" dirty="0" smtClean="0"/>
                        <a:t> .</a:t>
                      </a:r>
                      <a:endParaRPr lang="en-US" sz="2400" dirty="0"/>
                    </a:p>
                  </a:txBody>
                  <a:tcPr/>
                </a:tc>
              </a:tr>
              <a:tr h="391319">
                <a:tc>
                  <a:txBody>
                    <a:bodyPr/>
                    <a:lstStyle/>
                    <a:p>
                      <a:r>
                        <a:rPr lang="en-US" sz="2400" dirty="0" smtClean="0"/>
                        <a:t>4a. ok-</a:t>
                      </a:r>
                      <a:r>
                        <a:rPr lang="en-US" sz="2400" dirty="0" err="1" smtClean="0"/>
                        <a:t>voon</a:t>
                      </a:r>
                      <a:r>
                        <a:rPr lang="en-US" sz="2400" baseline="0" dirty="0" smtClean="0"/>
                        <a:t> </a:t>
                      </a:r>
                      <a:r>
                        <a:rPr lang="en-US" sz="2400" baseline="0" dirty="0" err="1" smtClean="0"/>
                        <a:t>anok</a:t>
                      </a:r>
                      <a:r>
                        <a:rPr lang="en-US" sz="2400" baseline="0" dirty="0" smtClean="0"/>
                        <a:t> </a:t>
                      </a:r>
                      <a:r>
                        <a:rPr lang="en-US" sz="2400" baseline="0" dirty="0" err="1" smtClean="0"/>
                        <a:t>drok</a:t>
                      </a:r>
                      <a:r>
                        <a:rPr lang="en-US" sz="2400" baseline="0" dirty="0" smtClean="0"/>
                        <a:t> </a:t>
                      </a:r>
                      <a:r>
                        <a:rPr lang="en-US" sz="2400" baseline="0" dirty="0" err="1" smtClean="0"/>
                        <a:t>brok</a:t>
                      </a:r>
                      <a:r>
                        <a:rPr lang="en-US" sz="2400" baseline="0" dirty="0" smtClean="0"/>
                        <a:t> </a:t>
                      </a:r>
                      <a:r>
                        <a:rPr lang="en-US" sz="2400" baseline="0" dirty="0" err="1" smtClean="0"/>
                        <a:t>jok</a:t>
                      </a:r>
                      <a:r>
                        <a:rPr lang="en-US" sz="2400" baseline="0" dirty="0" smtClean="0"/>
                        <a:t> .</a:t>
                      </a:r>
                    </a:p>
                  </a:txBody>
                  <a:tcPr/>
                </a:tc>
              </a:tr>
              <a:tr h="391319">
                <a:tc>
                  <a:txBody>
                    <a:bodyPr/>
                    <a:lstStyle/>
                    <a:p>
                      <a:r>
                        <a:rPr lang="en-US" sz="2400" baseline="0" dirty="0" smtClean="0"/>
                        <a:t>4b. at-</a:t>
                      </a:r>
                      <a:r>
                        <a:rPr lang="en-US" sz="2400" baseline="0" dirty="0" err="1" smtClean="0"/>
                        <a:t>voon</a:t>
                      </a:r>
                      <a:r>
                        <a:rPr lang="en-US" sz="2400" baseline="0" dirty="0" smtClean="0"/>
                        <a:t> </a:t>
                      </a:r>
                      <a:r>
                        <a:rPr lang="en-US" sz="2400" baseline="0" dirty="0" err="1" smtClean="0"/>
                        <a:t>krat</a:t>
                      </a:r>
                      <a:r>
                        <a:rPr lang="en-US" sz="2400" baseline="0" dirty="0" smtClean="0"/>
                        <a:t> </a:t>
                      </a:r>
                      <a:r>
                        <a:rPr lang="en-US" sz="2400" baseline="0" dirty="0" err="1" smtClean="0"/>
                        <a:t>pippat</a:t>
                      </a:r>
                      <a:r>
                        <a:rPr lang="en-US" sz="2400" baseline="0" dirty="0" smtClean="0"/>
                        <a:t> sat </a:t>
                      </a:r>
                      <a:r>
                        <a:rPr lang="en-US" sz="2400" baseline="0" dirty="0" err="1" smtClean="0"/>
                        <a:t>lat</a:t>
                      </a:r>
                      <a:r>
                        <a:rPr lang="en-US" sz="2400" baseline="0" dirty="0" smtClean="0"/>
                        <a:t> .</a:t>
                      </a:r>
                    </a:p>
                  </a:txBody>
                  <a:tcPr/>
                </a:tc>
              </a:tr>
            </a:tbl>
          </a:graphicData>
        </a:graphic>
      </p:graphicFrame>
      <p:sp>
        <p:nvSpPr>
          <p:cNvPr id="5" name="TextBox 4"/>
          <p:cNvSpPr txBox="1"/>
          <p:nvPr/>
        </p:nvSpPr>
        <p:spPr>
          <a:xfrm>
            <a:off x="3971925" y="4132260"/>
            <a:ext cx="4172232" cy="461665"/>
          </a:xfrm>
          <a:prstGeom prst="rect">
            <a:avLst/>
          </a:prstGeom>
          <a:noFill/>
        </p:spPr>
        <p:txBody>
          <a:bodyPr wrap="none" rtlCol="0">
            <a:spAutoFit/>
          </a:bodyPr>
          <a:lstStyle/>
          <a:p>
            <a:r>
              <a:rPr lang="en-US" sz="2400" dirty="0" smtClean="0"/>
              <a:t>What is </a:t>
            </a:r>
            <a:r>
              <a:rPr lang="en-US" sz="2400" dirty="0" err="1" smtClean="0"/>
              <a:t>Arcturan</a:t>
            </a:r>
            <a:r>
              <a:rPr lang="en-US" sz="2400" dirty="0" smtClean="0"/>
              <a:t> for "ok-</a:t>
            </a:r>
            <a:r>
              <a:rPr lang="en-US" sz="2400" dirty="0" err="1" smtClean="0"/>
              <a:t>voon</a:t>
            </a:r>
            <a:r>
              <a:rPr lang="en-US" sz="2400" dirty="0" smtClean="0"/>
              <a:t>"?</a:t>
            </a:r>
            <a:endParaRPr lang="en-US" sz="2400" dirty="0"/>
          </a:p>
        </p:txBody>
      </p:sp>
      <p:sp>
        <p:nvSpPr>
          <p:cNvPr id="6" name="TextBox 5"/>
          <p:cNvSpPr txBox="1"/>
          <p:nvPr/>
        </p:nvSpPr>
        <p:spPr>
          <a:xfrm>
            <a:off x="3971925" y="4900311"/>
            <a:ext cx="2643288" cy="461665"/>
          </a:xfrm>
          <a:prstGeom prst="rect">
            <a:avLst/>
          </a:prstGeom>
          <a:noFill/>
        </p:spPr>
        <p:txBody>
          <a:bodyPr wrap="none" rtlCol="0">
            <a:spAutoFit/>
          </a:bodyPr>
          <a:lstStyle/>
          <a:p>
            <a:r>
              <a:rPr lang="en-US" sz="2400" dirty="0" smtClean="0"/>
              <a:t>How did you know?</a:t>
            </a:r>
            <a:endParaRPr lang="en-US" sz="2400" dirty="0"/>
          </a:p>
        </p:txBody>
      </p:sp>
    </p:spTree>
    <p:extLst>
      <p:ext uri="{BB962C8B-B14F-4D97-AF65-F5344CB8AC3E}">
        <p14:creationId xmlns:p14="http://schemas.microsoft.com/office/powerpoint/2010/main" val="201617245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16691350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4945300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Early Efforts and Disappointment</a:t>
            </a:r>
            <a:endParaRPr lang="en-US" dirty="0"/>
          </a:p>
        </p:txBody>
      </p:sp>
      <p:sp>
        <p:nvSpPr>
          <p:cNvPr id="5" name="Content Placeholder 4"/>
          <p:cNvSpPr>
            <a:spLocks noGrp="1"/>
          </p:cNvSpPr>
          <p:nvPr>
            <p:ph sz="half" idx="1"/>
          </p:nvPr>
        </p:nvSpPr>
        <p:spPr/>
        <p:txBody>
          <a:bodyPr>
            <a:normAutofit lnSpcReduction="10000"/>
          </a:bodyPr>
          <a:lstStyle/>
          <a:p>
            <a:r>
              <a:rPr lang="en-US" dirty="0" smtClean="0"/>
              <a:t>Excited research in 1950s and 60s</a:t>
            </a:r>
          </a:p>
          <a:p>
            <a:pPr lvl="1"/>
            <a:r>
              <a:rPr lang="en-US" dirty="0" smtClean="0"/>
              <a:t>1954 Georgetown experiment: Machine could translate 250 words and 6 grammar rules</a:t>
            </a:r>
            <a:endParaRPr lang="en-US" dirty="0"/>
          </a:p>
          <a:p>
            <a:r>
              <a:rPr lang="en-US" dirty="0" smtClean="0"/>
              <a:t>1966 ALPAC report:</a:t>
            </a:r>
          </a:p>
          <a:p>
            <a:pPr lvl="1"/>
            <a:r>
              <a:rPr lang="en-US" dirty="0" smtClean="0"/>
              <a:t>only $20m spent on translation in the US/year</a:t>
            </a:r>
          </a:p>
          <a:p>
            <a:pPr lvl="1"/>
            <a:r>
              <a:rPr lang="en-US" dirty="0" smtClean="0"/>
              <a:t>not that much Russian we want to translate</a:t>
            </a:r>
          </a:p>
          <a:p>
            <a:pPr lvl="1"/>
            <a:r>
              <a:rPr lang="en-US" dirty="0" smtClean="0"/>
              <a:t>Money is better spent teaching humans Russian!</a:t>
            </a:r>
            <a:endParaRPr lang="en-US" dirty="0"/>
          </a:p>
        </p:txBody>
      </p:sp>
      <p:pic>
        <p:nvPicPr>
          <p:cNvPr id="9" name="Content Placeholder 8"/>
          <p:cNvPicPr>
            <a:picLocks noGrp="1" noChangeAspect="1"/>
          </p:cNvPicPr>
          <p:nvPr>
            <p:ph sz="half" idx="2"/>
          </p:nvPr>
        </p:nvPicPr>
        <p:blipFill>
          <a:blip r:embed="rId2"/>
          <a:stretch>
            <a:fillRect/>
          </a:stretch>
        </p:blipFill>
        <p:spPr>
          <a:xfrm>
            <a:off x="6565900" y="2235994"/>
            <a:ext cx="4394200" cy="3530600"/>
          </a:xfrm>
          <a:prstGeom prst="rect">
            <a:avLst/>
          </a:prstGeom>
        </p:spPr>
      </p:pic>
    </p:spTree>
    <p:extLst>
      <p:ext uri="{BB962C8B-B14F-4D97-AF65-F5344CB8AC3E}">
        <p14:creationId xmlns:p14="http://schemas.microsoft.com/office/powerpoint/2010/main" val="1721714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598588160"/>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303297503"/>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542438590"/>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490279193"/>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020621790"/>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638535941"/>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69075490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014088038"/>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347432074"/>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0758101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Rule-Based Systems</a:t>
            </a:r>
            <a:endParaRPr lang="en-US" dirty="0"/>
          </a:p>
        </p:txBody>
      </p:sp>
      <p:sp>
        <p:nvSpPr>
          <p:cNvPr id="6" name="Content Placeholder 5"/>
          <p:cNvSpPr>
            <a:spLocks noGrp="1"/>
          </p:cNvSpPr>
          <p:nvPr>
            <p:ph idx="1"/>
          </p:nvPr>
        </p:nvSpPr>
        <p:spPr>
          <a:xfrm>
            <a:off x="838200" y="1825625"/>
            <a:ext cx="6692153" cy="4351338"/>
          </a:xfrm>
        </p:spPr>
        <p:txBody>
          <a:bodyPr>
            <a:normAutofit fontScale="92500" lnSpcReduction="10000"/>
          </a:bodyPr>
          <a:lstStyle/>
          <a:p>
            <a:r>
              <a:rPr lang="en-US" dirty="0" smtClean="0"/>
              <a:t>General approach:</a:t>
            </a:r>
          </a:p>
          <a:p>
            <a:pPr lvl="1"/>
            <a:r>
              <a:rPr lang="en-US" dirty="0" smtClean="0"/>
              <a:t>build dictionaries</a:t>
            </a:r>
          </a:p>
          <a:p>
            <a:pPr lvl="1"/>
            <a:r>
              <a:rPr lang="en-US" dirty="0" smtClean="0"/>
              <a:t>write transformation rules</a:t>
            </a:r>
          </a:p>
          <a:p>
            <a:pPr lvl="1"/>
            <a:r>
              <a:rPr lang="en-US" dirty="0" smtClean="0"/>
              <a:t>refine, refine, refine</a:t>
            </a:r>
          </a:p>
          <a:p>
            <a:r>
              <a:rPr lang="en-US" dirty="0" err="1" smtClean="0"/>
              <a:t>Météo</a:t>
            </a:r>
            <a:r>
              <a:rPr lang="en-US" dirty="0" smtClean="0"/>
              <a:t> system for weather forecasts (1976)</a:t>
            </a:r>
          </a:p>
          <a:p>
            <a:pPr lvl="1"/>
            <a:r>
              <a:rPr lang="en-US" dirty="0" smtClean="0"/>
              <a:t>Canadian French-English</a:t>
            </a:r>
          </a:p>
          <a:p>
            <a:pPr lvl="1"/>
            <a:r>
              <a:rPr lang="en-US" dirty="0" smtClean="0"/>
              <a:t>Success story! Limited domain</a:t>
            </a:r>
          </a:p>
          <a:p>
            <a:r>
              <a:rPr lang="en-US" dirty="0" err="1" smtClean="0"/>
              <a:t>Systran</a:t>
            </a:r>
            <a:r>
              <a:rPr lang="en-US" dirty="0" smtClean="0"/>
              <a:t> (1968)</a:t>
            </a:r>
          </a:p>
          <a:p>
            <a:pPr lvl="1"/>
            <a:r>
              <a:rPr lang="en-US" dirty="0" smtClean="0"/>
              <a:t>Offshoot of Georgetown experiment</a:t>
            </a:r>
          </a:p>
          <a:p>
            <a:pPr lvl="1"/>
            <a:r>
              <a:rPr lang="en-US" dirty="0" smtClean="0"/>
              <a:t>Still around! Rule-based until 2010. Now based in France.</a:t>
            </a:r>
          </a:p>
          <a:p>
            <a:r>
              <a:rPr lang="en-US" dirty="0" smtClean="0"/>
              <a:t>Logos, Metal (1980s)</a:t>
            </a:r>
            <a:endParaRPr lang="en-US" dirty="0"/>
          </a:p>
        </p:txBody>
      </p:sp>
      <p:pic>
        <p:nvPicPr>
          <p:cNvPr id="7" name="Picture 6"/>
          <p:cNvPicPr>
            <a:picLocks noChangeAspect="1"/>
          </p:cNvPicPr>
          <p:nvPr/>
        </p:nvPicPr>
        <p:blipFill>
          <a:blip r:embed="rId2"/>
          <a:stretch>
            <a:fillRect/>
          </a:stretch>
        </p:blipFill>
        <p:spPr>
          <a:xfrm>
            <a:off x="7415579" y="1523103"/>
            <a:ext cx="4383319" cy="4425875"/>
          </a:xfrm>
          <a:prstGeom prst="rect">
            <a:avLst/>
          </a:prstGeom>
        </p:spPr>
      </p:pic>
    </p:spTree>
    <p:extLst>
      <p:ext uri="{BB962C8B-B14F-4D97-AF65-F5344CB8AC3E}">
        <p14:creationId xmlns:p14="http://schemas.microsoft.com/office/powerpoint/2010/main" val="1816257112"/>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475577028"/>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881954040"/>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069418686"/>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429213859"/>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192736518"/>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710296928"/>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891853801"/>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2098460994"/>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709991477"/>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40761120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497110704"/>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is more or less how the Rosetta Stone was cracked!</a:t>
            </a:r>
            <a:endParaRPr lang="en-US" dirty="0"/>
          </a:p>
        </p:txBody>
      </p:sp>
      <p:pic>
        <p:nvPicPr>
          <p:cNvPr id="8" name="Picture 7"/>
          <p:cNvPicPr>
            <a:picLocks noChangeAspect="1"/>
          </p:cNvPicPr>
          <p:nvPr/>
        </p:nvPicPr>
        <p:blipFill>
          <a:blip r:embed="rId2"/>
          <a:stretch>
            <a:fillRect/>
          </a:stretch>
        </p:blipFill>
        <p:spPr>
          <a:xfrm>
            <a:off x="4436517" y="1085141"/>
            <a:ext cx="4504283" cy="5772859"/>
          </a:xfrm>
          <a:prstGeom prst="rect">
            <a:avLst/>
          </a:prstGeom>
        </p:spPr>
      </p:pic>
    </p:spTree>
    <p:extLst>
      <p:ext uri="{BB962C8B-B14F-4D97-AF65-F5344CB8AC3E}">
        <p14:creationId xmlns:p14="http://schemas.microsoft.com/office/powerpoint/2010/main" val="1515186186"/>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Did We Just Do?</a:t>
            </a:r>
            <a:endParaRPr lang="en-US" dirty="0"/>
          </a:p>
        </p:txBody>
      </p:sp>
      <p:sp>
        <p:nvSpPr>
          <p:cNvPr id="3" name="Content Placeholder 2"/>
          <p:cNvSpPr>
            <a:spLocks noGrp="1"/>
          </p:cNvSpPr>
          <p:nvPr>
            <p:ph idx="1"/>
          </p:nvPr>
        </p:nvSpPr>
        <p:spPr>
          <a:xfrm>
            <a:off x="838200" y="1825625"/>
            <a:ext cx="5506329" cy="4351338"/>
          </a:xfrm>
        </p:spPr>
        <p:txBody>
          <a:bodyPr/>
          <a:lstStyle/>
          <a:p>
            <a:r>
              <a:rPr lang="en-US" dirty="0" smtClean="0"/>
              <a:t>The connections between words are called an </a:t>
            </a:r>
            <a:r>
              <a:rPr lang="en-US" u="sng" dirty="0" smtClean="0"/>
              <a:t>alignment</a:t>
            </a:r>
            <a:endParaRPr lang="en-US" dirty="0" smtClean="0"/>
          </a:p>
          <a:p>
            <a:r>
              <a:rPr lang="en-US" dirty="0" smtClean="0"/>
              <a:t>Word alignments between sentence pairs are the core statistics used in machine translation</a:t>
            </a:r>
          </a:p>
          <a:p>
            <a:r>
              <a:rPr lang="en-US" dirty="0" smtClean="0"/>
              <a:t>We intuitively discovered them</a:t>
            </a:r>
          </a:p>
          <a:p>
            <a:r>
              <a:rPr lang="en-US" dirty="0" smtClean="0"/>
              <a:t>How to </a:t>
            </a:r>
            <a:r>
              <a:rPr lang="en-US" dirty="0" err="1" smtClean="0"/>
              <a:t>programatically</a:t>
            </a:r>
            <a:r>
              <a:rPr lang="en-US" dirty="0" smtClean="0"/>
              <a:t> find them?</a:t>
            </a:r>
            <a:endParaRPr lang="en-US" dirty="0"/>
          </a:p>
        </p:txBody>
      </p:sp>
      <p:pic>
        <p:nvPicPr>
          <p:cNvPr id="4" name="Picture 3"/>
          <p:cNvPicPr>
            <a:picLocks noChangeAspect="1"/>
          </p:cNvPicPr>
          <p:nvPr/>
        </p:nvPicPr>
        <p:blipFill rotWithShape="1">
          <a:blip r:embed="rId2"/>
          <a:srcRect l="8629" t="18387" r="7177"/>
          <a:stretch/>
        </p:blipFill>
        <p:spPr>
          <a:xfrm>
            <a:off x="6344529" y="2391508"/>
            <a:ext cx="4895557" cy="3559127"/>
          </a:xfrm>
          <a:prstGeom prst="rect">
            <a:avLst/>
          </a:prstGeom>
        </p:spPr>
      </p:pic>
    </p:spTree>
    <p:extLst>
      <p:ext uri="{BB962C8B-B14F-4D97-AF65-F5344CB8AC3E}">
        <p14:creationId xmlns:p14="http://schemas.microsoft.com/office/powerpoint/2010/main" val="5593568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34956</TotalTime>
  <Words>2130</Words>
  <Application>Microsoft Macintosh PowerPoint</Application>
  <PresentationFormat>Widescreen</PresentationFormat>
  <Paragraphs>419</Paragraphs>
  <Slides>91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91</vt:i4>
      </vt:variant>
    </vt:vector>
  </HeadingPairs>
  <TitlesOfParts>
    <vt:vector size="98" baseType="lpstr">
      <vt:lpstr>Calibri</vt:lpstr>
      <vt:lpstr>Calibri Light</vt:lpstr>
      <vt:lpstr>Cambria Math</vt:lpstr>
      <vt:lpstr>Helvetica</vt:lpstr>
      <vt:lpstr>Mangal</vt:lpstr>
      <vt:lpstr>Arial</vt:lpstr>
      <vt:lpstr>Office Theme</vt:lpstr>
      <vt:lpstr>Lecture 18: Machine Translation: History, Evaluation</vt:lpstr>
      <vt:lpstr>Updates</vt:lpstr>
      <vt:lpstr>Today</vt:lpstr>
      <vt:lpstr>Translation is a Very Old Problem</vt:lpstr>
      <vt:lpstr>Translation is a Very Old Problem</vt:lpstr>
      <vt:lpstr>PowerPoint Presentation</vt:lpstr>
      <vt:lpstr>Early Efforts and Disappointment</vt:lpstr>
      <vt:lpstr>Rule-Based Systems</vt:lpstr>
      <vt:lpstr>PowerPoint Presentation</vt:lpstr>
      <vt:lpstr>PowerPoint Presentation</vt:lpstr>
      <vt:lpstr>PowerPoint Presentation</vt:lpstr>
      <vt:lpstr>PowerPoint Presentation</vt:lpstr>
      <vt:lpstr>PowerPoint Presentation</vt:lpstr>
      <vt:lpstr>Machine Translation: Samoan</vt:lpstr>
      <vt:lpstr>Machine Translation: Oromo</vt:lpstr>
      <vt:lpstr>Two Kinds of Error</vt:lpstr>
      <vt:lpstr>Is It Good Enough?</vt:lpstr>
      <vt:lpstr>How To Do It</vt:lpstr>
      <vt:lpstr>Vauquois Triangle</vt:lpstr>
      <vt:lpstr>PowerPoint Presentation</vt:lpstr>
      <vt:lpstr>PowerPoint Presentation</vt:lpstr>
      <vt:lpstr>PowerPoint Presentation</vt:lpstr>
      <vt:lpstr>PowerPoint Presentation</vt:lpstr>
      <vt:lpstr>PowerPoint Presentation</vt:lpstr>
      <vt:lpstr>Vauquois Triangle</vt:lpstr>
      <vt:lpstr>But First, How Do We Know If We're Doing a Good Job?</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Running Example</vt:lpstr>
      <vt:lpstr>PowerPoint Presentation</vt:lpstr>
      <vt:lpstr>BLEU</vt:lpstr>
      <vt:lpstr>BLEU</vt:lpstr>
      <vt:lpstr>Historical Notes: Why is it called BLEU?</vt:lpstr>
      <vt:lpstr>Example</vt:lpstr>
      <vt:lpstr>BLEU walkthrough</vt:lpstr>
      <vt:lpstr>BLEU Best Practices</vt:lpstr>
      <vt:lpstr>BLEU Best Practices</vt:lpstr>
      <vt:lpstr>More Refs mean recall is a bad idea</vt:lpstr>
      <vt:lpstr>Quiz 1: Pick the best answer</vt:lpstr>
      <vt:lpstr>Quiz 2: Pick the best answer</vt:lpstr>
      <vt:lpstr>A competing approach: METEOR</vt:lpstr>
      <vt:lpstr>METEOR worked examples</vt:lpstr>
      <vt:lpstr>METEOR also allows flexible matching</vt:lpstr>
      <vt:lpstr>METEOR vs BLEU</vt:lpstr>
      <vt:lpstr>PowerPoint Presentation</vt:lpstr>
      <vt:lpstr>PowerPoint Presentation</vt:lpstr>
      <vt:lpstr>PowerPoint Presentation</vt:lpstr>
      <vt:lpstr>PowerPoint Presentation</vt:lpstr>
      <vt:lpstr>PowerPoint Presentation</vt:lpstr>
      <vt:lpstr>Automated Metrics: Conclusions</vt:lpstr>
      <vt:lpstr>PowerPoint Presentation</vt:lpstr>
      <vt:lpstr>Learning From Data</vt:lpstr>
      <vt:lpstr>Learning From Data</vt:lpstr>
      <vt:lpstr>Learning From Data</vt:lpstr>
      <vt:lpstr>How do we learn word translations?</vt:lpstr>
      <vt:lpstr>To a computer, this might as well be Centauri and Arcturan!</vt:lpstr>
      <vt:lpstr>It's not as hard as it looks!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This is more or less how the Rosetta Stone was cracked!</vt:lpstr>
      <vt:lpstr>What Did We Just Do?</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94</cp:revision>
  <dcterms:created xsi:type="dcterms:W3CDTF">2017-10-12T23:00:00Z</dcterms:created>
  <dcterms:modified xsi:type="dcterms:W3CDTF">2017-11-07T17:43:24Z</dcterms:modified>
</cp:coreProperties>
</file>

<file path=docProps/thumbnail.jpeg>
</file>